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1430000" cy="7162800"/>
  <p:notesSz cx="6858000" cy="9144000"/>
  <p:embeddedFontLst>
    <p:embeddedFont>
      <p:font typeface="Montserrat Bold" charset="1" panose="00000800000000000000"/>
      <p:regular r:id="rId27"/>
    </p:embeddedFont>
    <p:embeddedFont>
      <p:font typeface="Heebo Light" charset="1" panose="00000400000000000000"/>
      <p:regular r:id="rId28"/>
    </p:embeddedFont>
    <p:embeddedFont>
      <p:font typeface="Mokoto" charset="1" panose="00000000000000000000"/>
      <p:regular r:id="rId29"/>
    </p:embeddedFont>
    <p:embeddedFont>
      <p:font typeface="Heebo Bold" charset="1" panose="00000800000000000000"/>
      <p:regular r:id="rId30"/>
    </p:embeddedFont>
    <p:embeddedFont>
      <p:font typeface="Heebo" charset="1" panose="00000500000000000000"/>
      <p:regular r:id="rId31"/>
    </p:embeddedFont>
    <p:embeddedFont>
      <p:font typeface="Arial Italics" charset="1" panose="020B0502020202090204"/>
      <p:regular r:id="rId32"/>
    </p:embeddedFont>
    <p:embeddedFont>
      <p:font typeface="Arial" charset="1" panose="020B0502020202020204"/>
      <p:regular r:id="rId33"/>
    </p:embeddedFont>
    <p:embeddedFont>
      <p:font typeface="Montserrat" charset="1" panose="000005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Relationship Id="rId4" Target="../media/image38.jpe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4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jpe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-61938"/>
            <a:ext cx="12957113" cy="7299174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3245" y="1905356"/>
            <a:ext cx="6654270" cy="1682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Correção de Scripts com IA Generativa</a:t>
            </a:r>
          </a:p>
          <a:p>
            <a:pPr algn="ctr">
              <a:lnSpc>
                <a:spcPts val="2577"/>
              </a:lnSpc>
            </a:pP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Transforme o aprendizado de seus alunos com uma solução fácil, eficiente e inovadora!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580483" y="187254"/>
            <a:ext cx="1787817" cy="1527778"/>
            <a:chOff x="0" y="0"/>
            <a:chExt cx="2383756" cy="20370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26907" y="0"/>
              <a:ext cx="1529942" cy="1555246"/>
            </a:xfrm>
            <a:custGeom>
              <a:avLst/>
              <a:gdLst/>
              <a:ahLst/>
              <a:cxnLst/>
              <a:rect r="r" b="b" t="t" l="l"/>
              <a:pathLst>
                <a:path h="1555246" w="1529942">
                  <a:moveTo>
                    <a:pt x="0" y="0"/>
                  </a:moveTo>
                  <a:lnTo>
                    <a:pt x="1529942" y="0"/>
                  </a:lnTo>
                  <a:lnTo>
                    <a:pt x="1529942" y="1555246"/>
                  </a:lnTo>
                  <a:lnTo>
                    <a:pt x="0" y="1555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1644798"/>
              <a:ext cx="2383756" cy="392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1"/>
                </a:lnSpc>
              </a:pPr>
              <a:r>
                <a:rPr lang="en-US" sz="1779" spc="-177">
                  <a:solidFill>
                    <a:srgbClr val="FFFFFF"/>
                  </a:solidFill>
                  <a:latin typeface="Mokoto"/>
                  <a:ea typeface="Mokoto"/>
                  <a:cs typeface="Mokoto"/>
                  <a:sym typeface="Mokoto"/>
                </a:rPr>
                <a:t>Debugbox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95991" y="3871831"/>
            <a:ext cx="3468779" cy="192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7"/>
              </a:lnSpc>
            </a:pPr>
            <a:r>
              <a:rPr lang="en-US" sz="1599" b="true">
                <a:solidFill>
                  <a:srgbClr val="DCD7E5"/>
                </a:solidFill>
                <a:latin typeface="Heebo Bold"/>
                <a:ea typeface="Heebo Bold"/>
                <a:cs typeface="Heebo Bold"/>
                <a:sym typeface="Heebo Bold"/>
              </a:rPr>
              <a:t>Criado por:</a:t>
            </a:r>
          </a:p>
          <a:p>
            <a:pPr algn="ctr">
              <a:lnSpc>
                <a:spcPts val="2577"/>
              </a:lnSpc>
            </a:pP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Bianca Milena Da Silva Laranjeira, </a:t>
            </a: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Jamilly Vitoria Ferreira Barbosa</a:t>
            </a:r>
          </a:p>
          <a:p>
            <a:pPr algn="ctr">
              <a:lnSpc>
                <a:spcPts val="2577"/>
              </a:lnSpc>
            </a:pP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Marcos Vinicius Jansem Oliveira</a:t>
            </a:r>
          </a:p>
          <a:p>
            <a:pPr algn="ctr">
              <a:lnSpc>
                <a:spcPts val="2577"/>
              </a:lnSpc>
            </a:pP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Paulo Arthur Lima Brito</a:t>
            </a:r>
          </a:p>
          <a:p>
            <a:pPr algn="ctr">
              <a:lnSpc>
                <a:spcPts val="2577"/>
              </a:lnSpc>
            </a:pPr>
            <a:r>
              <a:rPr lang="en-US" sz="1599">
                <a:solidFill>
                  <a:srgbClr val="DCD7E5"/>
                </a:solidFill>
                <a:latin typeface="Heebo Light"/>
                <a:ea typeface="Heebo Light"/>
                <a:cs typeface="Heebo Light"/>
                <a:sym typeface="Heebo Light"/>
              </a:rPr>
              <a:t>Yhago Luis Maciel De Matos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143750" y="19124"/>
            <a:ext cx="4286250" cy="6420033"/>
          </a:xfrm>
          <a:custGeom>
            <a:avLst/>
            <a:gdLst/>
            <a:ahLst/>
            <a:cxnLst/>
            <a:rect r="r" b="b" t="t" l="l"/>
            <a:pathLst>
              <a:path h="6420033" w="4286250">
                <a:moveTo>
                  <a:pt x="0" y="0"/>
                </a:moveTo>
                <a:lnTo>
                  <a:pt x="4286250" y="0"/>
                </a:lnTo>
                <a:lnTo>
                  <a:pt x="4286250" y="6420033"/>
                </a:lnTo>
                <a:lnTo>
                  <a:pt x="0" y="6420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1" t="-4" r="-74" b="-289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2737212" cy="7175296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7869" y="0"/>
            <a:ext cx="11697869" cy="4007877"/>
          </a:xfrm>
          <a:custGeom>
            <a:avLst/>
            <a:gdLst/>
            <a:ahLst/>
            <a:cxnLst/>
            <a:rect r="r" b="b" t="t" l="l"/>
            <a:pathLst>
              <a:path h="4007877" w="11697869">
                <a:moveTo>
                  <a:pt x="0" y="0"/>
                </a:moveTo>
                <a:lnTo>
                  <a:pt x="11697869" y="0"/>
                </a:lnTo>
                <a:lnTo>
                  <a:pt x="11697869" y="4007877"/>
                </a:lnTo>
                <a:lnTo>
                  <a:pt x="0" y="400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-4040" t="-252853" r="-1438" b="-1089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699" y="3892650"/>
            <a:ext cx="1125860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Rotas dos Usuários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10746" y="5034722"/>
            <a:ext cx="9919254" cy="47853"/>
            <a:chOff x="0" y="0"/>
            <a:chExt cx="2409297" cy="116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9297" cy="11623"/>
            </a:xfrm>
            <a:custGeom>
              <a:avLst/>
              <a:gdLst/>
              <a:ahLst/>
              <a:cxnLst/>
              <a:rect r="r" b="b" t="t" l="l"/>
              <a:pathLst>
                <a:path h="11623" w="2409297">
                  <a:moveTo>
                    <a:pt x="0" y="0"/>
                  </a:moveTo>
                  <a:lnTo>
                    <a:pt x="2409297" y="0"/>
                  </a:lnTo>
                  <a:lnTo>
                    <a:pt x="2409297" y="11623"/>
                  </a:lnTo>
                  <a:lnTo>
                    <a:pt x="0" y="11623"/>
                  </a:lnTo>
                  <a:close/>
                </a:path>
              </a:pathLst>
            </a:custGeom>
            <a:solidFill>
              <a:srgbClr val="CB6CE6">
                <a:alpha val="5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409297" cy="68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53" y="100529"/>
            <a:ext cx="11134095" cy="6974239"/>
            <a:chOff x="0" y="0"/>
            <a:chExt cx="4204143" cy="263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43" cy="2633416"/>
            </a:xfrm>
            <a:custGeom>
              <a:avLst/>
              <a:gdLst/>
              <a:ahLst/>
              <a:cxnLst/>
              <a:rect r="r" b="b" t="t" l="l"/>
              <a:pathLst>
                <a:path h="2633416" w="4204143">
                  <a:moveTo>
                    <a:pt x="0" y="0"/>
                  </a:moveTo>
                  <a:lnTo>
                    <a:pt x="4204143" y="0"/>
                  </a:lnTo>
                  <a:lnTo>
                    <a:pt x="4204143" y="2633416"/>
                  </a:lnTo>
                  <a:lnTo>
                    <a:pt x="0" y="2633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2C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04143" cy="266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69995" y="1458643"/>
            <a:ext cx="4419481" cy="4538620"/>
          </a:xfrm>
          <a:custGeom>
            <a:avLst/>
            <a:gdLst/>
            <a:ahLst/>
            <a:cxnLst/>
            <a:rect r="r" b="b" t="t" l="l"/>
            <a:pathLst>
              <a:path h="4538620" w="4419481">
                <a:moveTo>
                  <a:pt x="0" y="0"/>
                </a:moveTo>
                <a:lnTo>
                  <a:pt x="4419481" y="0"/>
                </a:lnTo>
                <a:lnTo>
                  <a:pt x="4419481" y="4538620"/>
                </a:lnTo>
                <a:lnTo>
                  <a:pt x="0" y="4538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1738" y="1644007"/>
            <a:ext cx="2589930" cy="1755123"/>
          </a:xfrm>
          <a:custGeom>
            <a:avLst/>
            <a:gdLst/>
            <a:ahLst/>
            <a:cxnLst/>
            <a:rect r="r" b="b" t="t" l="l"/>
            <a:pathLst>
              <a:path h="1755123" w="2589930">
                <a:moveTo>
                  <a:pt x="0" y="0"/>
                </a:moveTo>
                <a:lnTo>
                  <a:pt x="2589930" y="0"/>
                </a:lnTo>
                <a:lnTo>
                  <a:pt x="2589930" y="1755123"/>
                </a:lnTo>
                <a:lnTo>
                  <a:pt x="0" y="1755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5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356840" y="2313552"/>
            <a:ext cx="536126" cy="416032"/>
            <a:chOff x="0" y="0"/>
            <a:chExt cx="812800" cy="6307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30730"/>
            </a:xfrm>
            <a:custGeom>
              <a:avLst/>
              <a:gdLst/>
              <a:ahLst/>
              <a:cxnLst/>
              <a:rect r="r" b="b" t="t" l="l"/>
              <a:pathLst>
                <a:path h="630730" w="812800">
                  <a:moveTo>
                    <a:pt x="812800" y="31536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27530"/>
                  </a:lnTo>
                  <a:lnTo>
                    <a:pt x="406400" y="427530"/>
                  </a:lnTo>
                  <a:lnTo>
                    <a:pt x="406400" y="630730"/>
                  </a:lnTo>
                  <a:lnTo>
                    <a:pt x="812800" y="315365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74625"/>
              <a:ext cx="711200" cy="25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5400000">
            <a:off x="1473924" y="3644926"/>
            <a:ext cx="605558" cy="416032"/>
            <a:chOff x="0" y="0"/>
            <a:chExt cx="918063" cy="630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8063" cy="630730"/>
            </a:xfrm>
            <a:custGeom>
              <a:avLst/>
              <a:gdLst/>
              <a:ahLst/>
              <a:cxnLst/>
              <a:rect r="r" b="b" t="t" l="l"/>
              <a:pathLst>
                <a:path h="630730" w="918063">
                  <a:moveTo>
                    <a:pt x="918063" y="315365"/>
                  </a:moveTo>
                  <a:lnTo>
                    <a:pt x="511663" y="0"/>
                  </a:lnTo>
                  <a:lnTo>
                    <a:pt x="511663" y="203200"/>
                  </a:lnTo>
                  <a:lnTo>
                    <a:pt x="0" y="203200"/>
                  </a:lnTo>
                  <a:lnTo>
                    <a:pt x="0" y="427530"/>
                  </a:lnTo>
                  <a:lnTo>
                    <a:pt x="511663" y="427530"/>
                  </a:lnTo>
                  <a:lnTo>
                    <a:pt x="511663" y="630730"/>
                  </a:lnTo>
                  <a:lnTo>
                    <a:pt x="918063" y="315365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74625"/>
              <a:ext cx="816463" cy="25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2598537">
            <a:off x="3008858" y="3869980"/>
            <a:ext cx="1177140" cy="441276"/>
            <a:chOff x="0" y="0"/>
            <a:chExt cx="1784617" cy="6690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84617" cy="669002"/>
            </a:xfrm>
            <a:custGeom>
              <a:avLst/>
              <a:gdLst/>
              <a:ahLst/>
              <a:cxnLst/>
              <a:rect r="r" b="b" t="t" l="l"/>
              <a:pathLst>
                <a:path h="669002" w="1784617">
                  <a:moveTo>
                    <a:pt x="1784617" y="334501"/>
                  </a:moveTo>
                  <a:lnTo>
                    <a:pt x="1378217" y="0"/>
                  </a:lnTo>
                  <a:lnTo>
                    <a:pt x="1378217" y="203200"/>
                  </a:lnTo>
                  <a:lnTo>
                    <a:pt x="0" y="203200"/>
                  </a:lnTo>
                  <a:lnTo>
                    <a:pt x="0" y="465802"/>
                  </a:lnTo>
                  <a:lnTo>
                    <a:pt x="1378217" y="465802"/>
                  </a:lnTo>
                  <a:lnTo>
                    <a:pt x="1378217" y="669002"/>
                  </a:lnTo>
                  <a:lnTo>
                    <a:pt x="1784617" y="334501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174625"/>
              <a:ext cx="1683017" cy="291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10314" y="4654888"/>
            <a:ext cx="2520663" cy="1755123"/>
          </a:xfrm>
          <a:custGeom>
            <a:avLst/>
            <a:gdLst/>
            <a:ahLst/>
            <a:cxnLst/>
            <a:rect r="r" b="b" t="t" l="l"/>
            <a:pathLst>
              <a:path h="1755123" w="2520663">
                <a:moveTo>
                  <a:pt x="0" y="0"/>
                </a:moveTo>
                <a:lnTo>
                  <a:pt x="2520664" y="0"/>
                </a:lnTo>
                <a:lnTo>
                  <a:pt x="2520664" y="1755123"/>
                </a:lnTo>
                <a:lnTo>
                  <a:pt x="0" y="175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3936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-5400000">
            <a:off x="5258860" y="3706223"/>
            <a:ext cx="536126" cy="416032"/>
            <a:chOff x="0" y="0"/>
            <a:chExt cx="812800" cy="6307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30730"/>
            </a:xfrm>
            <a:custGeom>
              <a:avLst/>
              <a:gdLst/>
              <a:ahLst/>
              <a:cxnLst/>
              <a:rect r="r" b="b" t="t" l="l"/>
              <a:pathLst>
                <a:path h="630730" w="812800">
                  <a:moveTo>
                    <a:pt x="812800" y="315365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427530"/>
                  </a:lnTo>
                  <a:lnTo>
                    <a:pt x="406400" y="427530"/>
                  </a:lnTo>
                  <a:lnTo>
                    <a:pt x="406400" y="630730"/>
                  </a:lnTo>
                  <a:lnTo>
                    <a:pt x="812800" y="315365"/>
                  </a:lnTo>
                  <a:close/>
                </a:path>
              </a:pathLst>
            </a:custGeom>
            <a:solidFill>
              <a:srgbClr val="FF66C4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174625"/>
              <a:ext cx="711200" cy="252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4106714" y="1782722"/>
            <a:ext cx="2840419" cy="1616408"/>
          </a:xfrm>
          <a:custGeom>
            <a:avLst/>
            <a:gdLst/>
            <a:ahLst/>
            <a:cxnLst/>
            <a:rect r="r" b="b" t="t" l="l"/>
            <a:pathLst>
              <a:path h="1616408" w="2840419">
                <a:moveTo>
                  <a:pt x="0" y="0"/>
                </a:moveTo>
                <a:lnTo>
                  <a:pt x="2840418" y="0"/>
                </a:lnTo>
                <a:lnTo>
                  <a:pt x="2840418" y="1616408"/>
                </a:lnTo>
                <a:lnTo>
                  <a:pt x="0" y="1616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583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260037" y="4724895"/>
            <a:ext cx="2687096" cy="2186427"/>
          </a:xfrm>
          <a:custGeom>
            <a:avLst/>
            <a:gdLst/>
            <a:ahLst/>
            <a:cxnLst/>
            <a:rect r="r" b="b" t="t" l="l"/>
            <a:pathLst>
              <a:path h="2186427" w="2687096">
                <a:moveTo>
                  <a:pt x="0" y="0"/>
                </a:moveTo>
                <a:lnTo>
                  <a:pt x="2687095" y="0"/>
                </a:lnTo>
                <a:lnTo>
                  <a:pt x="2687095" y="2186427"/>
                </a:lnTo>
                <a:lnTo>
                  <a:pt x="0" y="21864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167" t="0" r="-3703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Fluxograma da Rota dos Usuário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21835" y="1362499"/>
            <a:ext cx="50973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2F0F4"/>
                </a:solidFill>
                <a:latin typeface="Heebo Bold"/>
                <a:ea typeface="Heebo Bold"/>
                <a:cs typeface="Heebo Bold"/>
                <a:sym typeface="Heebo Bold"/>
              </a:rPr>
              <a:t>Login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20462" y="1312417"/>
            <a:ext cx="2412923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2F0F4"/>
                </a:solidFill>
                <a:latin typeface="Heebo Bold"/>
                <a:ea typeface="Heebo Bold"/>
                <a:cs typeface="Heebo Bold"/>
                <a:sym typeface="Heebo Bold"/>
              </a:rPr>
              <a:t>Correção de Script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6469" y="4381203"/>
            <a:ext cx="1628354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>
                <a:solidFill>
                  <a:srgbClr val="F2F0F4"/>
                </a:solidFill>
                <a:latin typeface="Heebo Bold"/>
                <a:ea typeface="Heebo Bold"/>
                <a:cs typeface="Heebo Bold"/>
                <a:sym typeface="Heebo Bold"/>
              </a:rPr>
              <a:t>Esqueceu Senha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714768" y="4381203"/>
            <a:ext cx="162431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F2F0F4"/>
                </a:solidFill>
                <a:latin typeface="Heebo Bold"/>
                <a:ea typeface="Heebo Bold"/>
                <a:cs typeface="Heebo Bold"/>
                <a:sym typeface="Heebo Bold"/>
              </a:rPr>
              <a:t>Cadastro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53" y="100529"/>
            <a:ext cx="11134095" cy="6974239"/>
            <a:chOff x="0" y="0"/>
            <a:chExt cx="4204143" cy="263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43" cy="2633416"/>
            </a:xfrm>
            <a:custGeom>
              <a:avLst/>
              <a:gdLst/>
              <a:ahLst/>
              <a:cxnLst/>
              <a:rect r="r" b="b" t="t" l="l"/>
              <a:pathLst>
                <a:path h="2633416" w="4204143">
                  <a:moveTo>
                    <a:pt x="0" y="0"/>
                  </a:moveTo>
                  <a:lnTo>
                    <a:pt x="4204143" y="0"/>
                  </a:lnTo>
                  <a:lnTo>
                    <a:pt x="4204143" y="2633416"/>
                  </a:lnTo>
                  <a:lnTo>
                    <a:pt x="0" y="2633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2C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04143" cy="266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756436" y="847886"/>
            <a:ext cx="7220198" cy="3934275"/>
          </a:xfrm>
          <a:custGeom>
            <a:avLst/>
            <a:gdLst/>
            <a:ahLst/>
            <a:cxnLst/>
            <a:rect r="r" b="b" t="t" l="l"/>
            <a:pathLst>
              <a:path h="3934275" w="7220198">
                <a:moveTo>
                  <a:pt x="0" y="0"/>
                </a:moveTo>
                <a:lnTo>
                  <a:pt x="7220198" y="0"/>
                </a:lnTo>
                <a:lnTo>
                  <a:pt x="7220198" y="3934275"/>
                </a:lnTo>
                <a:lnTo>
                  <a:pt x="0" y="393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32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9746" y="1760245"/>
            <a:ext cx="3274698" cy="3362976"/>
          </a:xfrm>
          <a:custGeom>
            <a:avLst/>
            <a:gdLst/>
            <a:ahLst/>
            <a:cxnLst/>
            <a:rect r="r" b="b" t="t" l="l"/>
            <a:pathLst>
              <a:path h="3362976" w="3274698">
                <a:moveTo>
                  <a:pt x="0" y="0"/>
                </a:moveTo>
                <a:lnTo>
                  <a:pt x="3274698" y="0"/>
                </a:lnTo>
                <a:lnTo>
                  <a:pt x="3274698" y="3362976"/>
                </a:lnTo>
                <a:lnTo>
                  <a:pt x="0" y="3362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560043" y="3852125"/>
            <a:ext cx="1639795" cy="518480"/>
            <a:chOff x="0" y="0"/>
            <a:chExt cx="1513102" cy="4784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13102" cy="478422"/>
            </a:xfrm>
            <a:custGeom>
              <a:avLst/>
              <a:gdLst/>
              <a:ahLst/>
              <a:cxnLst/>
              <a:rect r="r" b="b" t="t" l="l"/>
              <a:pathLst>
                <a:path h="478422" w="1513102">
                  <a:moveTo>
                    <a:pt x="756551" y="0"/>
                  </a:moveTo>
                  <a:cubicBezTo>
                    <a:pt x="338719" y="0"/>
                    <a:pt x="0" y="107098"/>
                    <a:pt x="0" y="239211"/>
                  </a:cubicBezTo>
                  <a:cubicBezTo>
                    <a:pt x="0" y="371324"/>
                    <a:pt x="338719" y="478422"/>
                    <a:pt x="756551" y="478422"/>
                  </a:cubicBezTo>
                  <a:cubicBezTo>
                    <a:pt x="1174383" y="478422"/>
                    <a:pt x="1513102" y="371324"/>
                    <a:pt x="1513102" y="239211"/>
                  </a:cubicBezTo>
                  <a:cubicBezTo>
                    <a:pt x="1513102" y="107098"/>
                    <a:pt x="1174383" y="0"/>
                    <a:pt x="756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41853" y="16277"/>
              <a:ext cx="1229396" cy="4172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402943" y="5123221"/>
            <a:ext cx="3927184" cy="1831990"/>
          </a:xfrm>
          <a:custGeom>
            <a:avLst/>
            <a:gdLst/>
            <a:ahLst/>
            <a:cxnLst/>
            <a:rect r="r" b="b" t="t" l="l"/>
            <a:pathLst>
              <a:path h="1831990" w="3927184">
                <a:moveTo>
                  <a:pt x="0" y="0"/>
                </a:moveTo>
                <a:lnTo>
                  <a:pt x="3927184" y="0"/>
                </a:lnTo>
                <a:lnTo>
                  <a:pt x="3927184" y="1831990"/>
                </a:lnTo>
                <a:lnTo>
                  <a:pt x="0" y="1831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0430" t="-241887" r="-24971" b="-5674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08836" y="1000286"/>
            <a:ext cx="7220198" cy="3934275"/>
          </a:xfrm>
          <a:custGeom>
            <a:avLst/>
            <a:gdLst/>
            <a:ahLst/>
            <a:cxnLst/>
            <a:rect r="r" b="b" t="t" l="l"/>
            <a:pathLst>
              <a:path h="3934275" w="7220198">
                <a:moveTo>
                  <a:pt x="0" y="0"/>
                </a:moveTo>
                <a:lnTo>
                  <a:pt x="7220198" y="0"/>
                </a:lnTo>
                <a:lnTo>
                  <a:pt x="7220198" y="3934275"/>
                </a:lnTo>
                <a:lnTo>
                  <a:pt x="0" y="39342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32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4841242">
            <a:off x="9378454" y="4941295"/>
            <a:ext cx="868240" cy="642497"/>
          </a:xfrm>
          <a:custGeom>
            <a:avLst/>
            <a:gdLst/>
            <a:ahLst/>
            <a:cxnLst/>
            <a:rect r="r" b="b" t="t" l="l"/>
            <a:pathLst>
              <a:path h="642497" w="868240">
                <a:moveTo>
                  <a:pt x="868239" y="0"/>
                </a:moveTo>
                <a:lnTo>
                  <a:pt x="0" y="0"/>
                </a:lnTo>
                <a:lnTo>
                  <a:pt x="0" y="642497"/>
                </a:lnTo>
                <a:lnTo>
                  <a:pt x="868239" y="642497"/>
                </a:lnTo>
                <a:lnTo>
                  <a:pt x="8682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Tela de Login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71220" y="6569131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53" y="100529"/>
            <a:ext cx="11134095" cy="6974239"/>
            <a:chOff x="0" y="0"/>
            <a:chExt cx="4204143" cy="263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43" cy="2633416"/>
            </a:xfrm>
            <a:custGeom>
              <a:avLst/>
              <a:gdLst/>
              <a:ahLst/>
              <a:cxnLst/>
              <a:rect r="r" b="b" t="t" l="l"/>
              <a:pathLst>
                <a:path h="2633416" w="4204143">
                  <a:moveTo>
                    <a:pt x="0" y="0"/>
                  </a:moveTo>
                  <a:lnTo>
                    <a:pt x="4204143" y="0"/>
                  </a:lnTo>
                  <a:lnTo>
                    <a:pt x="4204143" y="2633416"/>
                  </a:lnTo>
                  <a:lnTo>
                    <a:pt x="0" y="2633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2C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04143" cy="266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0664" y="1414217"/>
            <a:ext cx="4232758" cy="4346863"/>
          </a:xfrm>
          <a:custGeom>
            <a:avLst/>
            <a:gdLst/>
            <a:ahLst/>
            <a:cxnLst/>
            <a:rect r="r" b="b" t="t" l="l"/>
            <a:pathLst>
              <a:path h="4346863" w="4232758">
                <a:moveTo>
                  <a:pt x="0" y="0"/>
                </a:moveTo>
                <a:lnTo>
                  <a:pt x="4232758" y="0"/>
                </a:lnTo>
                <a:lnTo>
                  <a:pt x="4232758" y="4346863"/>
                </a:lnTo>
                <a:lnTo>
                  <a:pt x="0" y="4346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45673" y="1869438"/>
            <a:ext cx="6315734" cy="3687665"/>
          </a:xfrm>
          <a:custGeom>
            <a:avLst/>
            <a:gdLst/>
            <a:ahLst/>
            <a:cxnLst/>
            <a:rect r="r" b="b" t="t" l="l"/>
            <a:pathLst>
              <a:path h="3687665" w="6315734">
                <a:moveTo>
                  <a:pt x="0" y="0"/>
                </a:moveTo>
                <a:lnTo>
                  <a:pt x="6315735" y="0"/>
                </a:lnTo>
                <a:lnTo>
                  <a:pt x="6315735" y="3687666"/>
                </a:lnTo>
                <a:lnTo>
                  <a:pt x="0" y="3687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61" t="0" r="-1043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Tela de Cadastro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1220" y="6569131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53" y="100529"/>
            <a:ext cx="11134095" cy="6974239"/>
            <a:chOff x="0" y="0"/>
            <a:chExt cx="4204143" cy="263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43" cy="2633416"/>
            </a:xfrm>
            <a:custGeom>
              <a:avLst/>
              <a:gdLst/>
              <a:ahLst/>
              <a:cxnLst/>
              <a:rect r="r" b="b" t="t" l="l"/>
              <a:pathLst>
                <a:path h="2633416" w="4204143">
                  <a:moveTo>
                    <a:pt x="0" y="0"/>
                  </a:moveTo>
                  <a:lnTo>
                    <a:pt x="4204143" y="0"/>
                  </a:lnTo>
                  <a:lnTo>
                    <a:pt x="4204143" y="2633416"/>
                  </a:lnTo>
                  <a:lnTo>
                    <a:pt x="0" y="2633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2C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04143" cy="266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3856" y="1570156"/>
            <a:ext cx="6203297" cy="4583096"/>
          </a:xfrm>
          <a:custGeom>
            <a:avLst/>
            <a:gdLst/>
            <a:ahLst/>
            <a:cxnLst/>
            <a:rect r="r" b="b" t="t" l="l"/>
            <a:pathLst>
              <a:path h="4583096" w="6203297">
                <a:moveTo>
                  <a:pt x="0" y="0"/>
                </a:moveTo>
                <a:lnTo>
                  <a:pt x="6203297" y="0"/>
                </a:lnTo>
                <a:lnTo>
                  <a:pt x="6203297" y="4583095"/>
                </a:lnTo>
                <a:lnTo>
                  <a:pt x="0" y="45830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19" t="0" r="-6106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57153" y="1592394"/>
            <a:ext cx="4419481" cy="4538620"/>
            <a:chOff x="0" y="0"/>
            <a:chExt cx="5892641" cy="60514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892641" cy="6051493"/>
            </a:xfrm>
            <a:custGeom>
              <a:avLst/>
              <a:gdLst/>
              <a:ahLst/>
              <a:cxnLst/>
              <a:rect r="r" b="b" t="t" l="l"/>
              <a:pathLst>
                <a:path h="6051493" w="5892641">
                  <a:moveTo>
                    <a:pt x="0" y="0"/>
                  </a:moveTo>
                  <a:lnTo>
                    <a:pt x="5892641" y="0"/>
                  </a:lnTo>
                  <a:lnTo>
                    <a:pt x="5892641" y="6051493"/>
                  </a:lnTo>
                  <a:lnTo>
                    <a:pt x="0" y="60514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3831002" y="3585702"/>
              <a:ext cx="1937088" cy="791522"/>
              <a:chOff x="0" y="0"/>
              <a:chExt cx="1009225" cy="41238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09225" cy="412384"/>
              </a:xfrm>
              <a:custGeom>
                <a:avLst/>
                <a:gdLst/>
                <a:ahLst/>
                <a:cxnLst/>
                <a:rect r="r" b="b" t="t" l="l"/>
                <a:pathLst>
                  <a:path h="412384" w="1009225">
                    <a:moveTo>
                      <a:pt x="806025" y="0"/>
                    </a:moveTo>
                    <a:cubicBezTo>
                      <a:pt x="918249" y="0"/>
                      <a:pt x="1009225" y="92315"/>
                      <a:pt x="1009225" y="206192"/>
                    </a:cubicBezTo>
                    <a:cubicBezTo>
                      <a:pt x="1009225" y="320068"/>
                      <a:pt x="918249" y="412384"/>
                      <a:pt x="806025" y="412384"/>
                    </a:cubicBezTo>
                    <a:lnTo>
                      <a:pt x="203200" y="412384"/>
                    </a:lnTo>
                    <a:cubicBezTo>
                      <a:pt x="90976" y="412384"/>
                      <a:pt x="0" y="320068"/>
                      <a:pt x="0" y="206192"/>
                    </a:cubicBezTo>
                    <a:cubicBezTo>
                      <a:pt x="0" y="92315"/>
                      <a:pt x="90976" y="0"/>
                      <a:pt x="203200" y="0"/>
                    </a:cubicBezTo>
                    <a:lnTo>
                      <a:pt x="806025" y="0"/>
                    </a:lnTo>
                    <a:close/>
                  </a:path>
                </a:pathLst>
              </a:custGeom>
              <a:solidFill>
                <a:srgbClr val="FF80D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57150"/>
                <a:ext cx="1009225" cy="46953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877"/>
                  </a:lnSpc>
                </a:pPr>
                <a:r>
                  <a:rPr lang="en-US" sz="134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Esqueceu</a:t>
                </a:r>
              </a:p>
              <a:p>
                <a:pPr algn="ctr">
                  <a:lnSpc>
                    <a:spcPts val="1877"/>
                  </a:lnSpc>
                </a:pPr>
                <a:r>
                  <a:rPr lang="en-US" sz="134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senha</a:t>
                </a: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Tela de Esqueceu Senha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71220" y="6569131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953" y="100529"/>
            <a:ext cx="11134095" cy="6974239"/>
            <a:chOff x="0" y="0"/>
            <a:chExt cx="4204143" cy="2633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04143" cy="2633416"/>
            </a:xfrm>
            <a:custGeom>
              <a:avLst/>
              <a:gdLst/>
              <a:ahLst/>
              <a:cxnLst/>
              <a:rect r="r" b="b" t="t" l="l"/>
              <a:pathLst>
                <a:path h="2633416" w="4204143">
                  <a:moveTo>
                    <a:pt x="0" y="0"/>
                  </a:moveTo>
                  <a:lnTo>
                    <a:pt x="4204143" y="0"/>
                  </a:lnTo>
                  <a:lnTo>
                    <a:pt x="4204143" y="2633416"/>
                  </a:lnTo>
                  <a:lnTo>
                    <a:pt x="0" y="2633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A2C85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204143" cy="2661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7530" y="1195458"/>
            <a:ext cx="2606330" cy="2676591"/>
          </a:xfrm>
          <a:custGeom>
            <a:avLst/>
            <a:gdLst/>
            <a:ahLst/>
            <a:cxnLst/>
            <a:rect r="r" b="b" t="t" l="l"/>
            <a:pathLst>
              <a:path h="2676591" w="2606330">
                <a:moveTo>
                  <a:pt x="0" y="0"/>
                </a:moveTo>
                <a:lnTo>
                  <a:pt x="2606330" y="0"/>
                </a:lnTo>
                <a:lnTo>
                  <a:pt x="2606330" y="2676591"/>
                </a:lnTo>
                <a:lnTo>
                  <a:pt x="0" y="267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4841242">
            <a:off x="7959924" y="5116120"/>
            <a:ext cx="1171246" cy="866722"/>
          </a:xfrm>
          <a:custGeom>
            <a:avLst/>
            <a:gdLst/>
            <a:ahLst/>
            <a:cxnLst/>
            <a:rect r="r" b="b" t="t" l="l"/>
            <a:pathLst>
              <a:path h="866722" w="1171246">
                <a:moveTo>
                  <a:pt x="1171246" y="0"/>
                </a:moveTo>
                <a:lnTo>
                  <a:pt x="0" y="0"/>
                </a:lnTo>
                <a:lnTo>
                  <a:pt x="0" y="866722"/>
                </a:lnTo>
                <a:lnTo>
                  <a:pt x="1171246" y="866722"/>
                </a:lnTo>
                <a:lnTo>
                  <a:pt x="117124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95474" y="1021672"/>
            <a:ext cx="6616997" cy="3708327"/>
          </a:xfrm>
          <a:custGeom>
            <a:avLst/>
            <a:gdLst/>
            <a:ahLst/>
            <a:cxnLst/>
            <a:rect r="r" b="b" t="t" l="l"/>
            <a:pathLst>
              <a:path h="3708327" w="6616997">
                <a:moveTo>
                  <a:pt x="0" y="0"/>
                </a:moveTo>
                <a:lnTo>
                  <a:pt x="6616996" y="0"/>
                </a:lnTo>
                <a:lnTo>
                  <a:pt x="6616996" y="3708327"/>
                </a:lnTo>
                <a:lnTo>
                  <a:pt x="0" y="3708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58" r="-20620" b="-20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Tela de Correção de Script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71220" y="6569131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15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81738" y="5161704"/>
            <a:ext cx="7247671" cy="1416952"/>
          </a:xfrm>
          <a:custGeom>
            <a:avLst/>
            <a:gdLst/>
            <a:ahLst/>
            <a:cxnLst/>
            <a:rect r="r" b="b" t="t" l="l"/>
            <a:pathLst>
              <a:path h="1416952" w="7247671">
                <a:moveTo>
                  <a:pt x="0" y="0"/>
                </a:moveTo>
                <a:lnTo>
                  <a:pt x="7247671" y="0"/>
                </a:lnTo>
                <a:lnTo>
                  <a:pt x="7247671" y="1416952"/>
                </a:lnTo>
                <a:lnTo>
                  <a:pt x="0" y="14169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822" t="-7671" r="-29957" b="-28025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57"/>
            <a:ext cx="11430000" cy="6438900"/>
          </a:xfrm>
          <a:custGeom>
            <a:avLst/>
            <a:gdLst/>
            <a:ahLst/>
            <a:cxnLst/>
            <a:rect r="r" b="b" t="t" l="l"/>
            <a:pathLst>
              <a:path h="6438900" w="11430000">
                <a:moveTo>
                  <a:pt x="0" y="0"/>
                </a:moveTo>
                <a:lnTo>
                  <a:pt x="11430000" y="0"/>
                </a:lnTo>
                <a:lnTo>
                  <a:pt x="11430000" y="6438900"/>
                </a:lnTo>
                <a:lnTo>
                  <a:pt x="0" y="6438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7"/>
            <a:ext cx="11430000" cy="6438643"/>
          </a:xfrm>
          <a:custGeom>
            <a:avLst/>
            <a:gdLst/>
            <a:ahLst/>
            <a:cxnLst/>
            <a:rect r="r" b="b" t="t" l="l"/>
            <a:pathLst>
              <a:path h="6438643" w="11430000">
                <a:moveTo>
                  <a:pt x="0" y="0"/>
                </a:moveTo>
                <a:lnTo>
                  <a:pt x="11430000" y="0"/>
                </a:lnTo>
                <a:lnTo>
                  <a:pt x="11430000" y="6438643"/>
                </a:lnTo>
                <a:lnTo>
                  <a:pt x="0" y="64386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1"/>
            <a:ext cx="12737212" cy="7175296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267869" y="0"/>
            <a:ext cx="11697869" cy="4007877"/>
          </a:xfrm>
          <a:custGeom>
            <a:avLst/>
            <a:gdLst/>
            <a:ahLst/>
            <a:cxnLst/>
            <a:rect r="r" b="b" t="t" l="l"/>
            <a:pathLst>
              <a:path h="4007877" w="11697869">
                <a:moveTo>
                  <a:pt x="0" y="0"/>
                </a:moveTo>
                <a:lnTo>
                  <a:pt x="11697869" y="0"/>
                </a:lnTo>
                <a:lnTo>
                  <a:pt x="11697869" y="4007877"/>
                </a:lnTo>
                <a:lnTo>
                  <a:pt x="0" y="40078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-4040" t="-252853" r="-1438" b="-1089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1398" y="3892650"/>
            <a:ext cx="1125860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Demonstração do Protótipo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25270" y="5034722"/>
            <a:ext cx="9304730" cy="47853"/>
            <a:chOff x="0" y="0"/>
            <a:chExt cx="2260034" cy="116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0034" cy="11623"/>
            </a:xfrm>
            <a:custGeom>
              <a:avLst/>
              <a:gdLst/>
              <a:ahLst/>
              <a:cxnLst/>
              <a:rect r="r" b="b" t="t" l="l"/>
              <a:pathLst>
                <a:path h="11623" w="2260034">
                  <a:moveTo>
                    <a:pt x="0" y="0"/>
                  </a:moveTo>
                  <a:lnTo>
                    <a:pt x="2260034" y="0"/>
                  </a:lnTo>
                  <a:lnTo>
                    <a:pt x="2260034" y="11623"/>
                  </a:lnTo>
                  <a:lnTo>
                    <a:pt x="0" y="11623"/>
                  </a:lnTo>
                  <a:close/>
                </a:path>
              </a:pathLst>
            </a:custGeom>
            <a:solidFill>
              <a:srgbClr val="CB6CE6">
                <a:alpha val="53725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60034" cy="68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671220" y="6569131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1556997" cy="7299322"/>
            <a:chOff x="0" y="0"/>
            <a:chExt cx="11557000" cy="7299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65943" y="2972"/>
            <a:ext cx="11430000" cy="7172325"/>
          </a:xfrm>
          <a:custGeom>
            <a:avLst/>
            <a:gdLst/>
            <a:ahLst/>
            <a:cxnLst/>
            <a:rect r="r" b="b" t="t" l="l"/>
            <a:pathLst>
              <a:path h="7172325" w="11430000">
                <a:moveTo>
                  <a:pt x="0" y="0"/>
                </a:moveTo>
                <a:lnTo>
                  <a:pt x="11430000" y="0"/>
                </a:lnTo>
                <a:lnTo>
                  <a:pt x="11430000" y="7172325"/>
                </a:lnTo>
                <a:lnTo>
                  <a:pt x="0" y="7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7530" y="63494"/>
            <a:ext cx="11430000" cy="7172325"/>
            <a:chOff x="0" y="0"/>
            <a:chExt cx="11430000" cy="7172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286250" cy="7172325"/>
          </a:xfrm>
          <a:custGeom>
            <a:avLst/>
            <a:gdLst/>
            <a:ahLst/>
            <a:cxnLst/>
            <a:rect r="r" b="b" t="t" l="l"/>
            <a:pathLst>
              <a:path h="7172325" w="4286250">
                <a:moveTo>
                  <a:pt x="0" y="0"/>
                </a:moveTo>
                <a:lnTo>
                  <a:pt x="4286250" y="0"/>
                </a:lnTo>
                <a:lnTo>
                  <a:pt x="4286250" y="7172325"/>
                </a:lnTo>
                <a:lnTo>
                  <a:pt x="0" y="7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t="0" r="-11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6250" y="293944"/>
            <a:ext cx="71437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Precificação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97031" y="827395"/>
            <a:ext cx="6122187" cy="374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7"/>
              </a:lnSpc>
            </a:pPr>
            <a:r>
              <a:rPr lang="en-US" b="true" sz="1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 de Desenvolvimento</a:t>
            </a:r>
          </a:p>
          <a:p>
            <a:pPr algn="ctr">
              <a:lnSpc>
                <a:spcPts val="2487"/>
              </a:lnSpc>
            </a:pPr>
          </a:p>
          <a:p>
            <a:pPr algn="l" marL="388618" indent="-194309" lvl="1">
              <a:lnSpc>
                <a:spcPts val="223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chefe de equip</a:t>
            </a: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e:</a:t>
            </a:r>
          </a:p>
          <a:p>
            <a:pPr algn="l">
              <a:lnSpc>
                <a:spcPts val="223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R$ 10.000/mês</a:t>
            </a:r>
          </a:p>
          <a:p>
            <a:pPr algn="l" marL="388618" indent="-194309" lvl="1">
              <a:lnSpc>
                <a:spcPts val="223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Desenvolvedores: </a:t>
            </a:r>
          </a:p>
          <a:p>
            <a:pPr algn="l">
              <a:lnSpc>
                <a:spcPts val="2487"/>
              </a:lnSpc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</a:t>
            </a: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R$ 5.000 pra cada/mês</a:t>
            </a:r>
          </a:p>
          <a:p>
            <a:pPr algn="l" marL="388618" indent="-194309" lvl="1">
              <a:lnSpc>
                <a:spcPts val="223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 Total das Licenças de Ferramentas e APIs: R$ 7.000/mês</a:t>
            </a:r>
          </a:p>
          <a:p>
            <a:pPr algn="l" marL="388618" indent="-194309" lvl="1">
              <a:lnSpc>
                <a:spcPts val="223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 total: </a:t>
            </a:r>
          </a:p>
          <a:p>
            <a:pPr algn="l">
              <a:lnSpc>
                <a:spcPts val="2239"/>
              </a:lnSpc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R$ 37.000/mês</a:t>
            </a:r>
          </a:p>
          <a:p>
            <a:pPr algn="ctr">
              <a:lnSpc>
                <a:spcPts val="1990"/>
              </a:lnSpc>
            </a:pPr>
          </a:p>
          <a:p>
            <a:pPr algn="ctr">
              <a:lnSpc>
                <a:spcPts val="2488"/>
              </a:lnSpc>
            </a:pPr>
            <a:r>
              <a:rPr lang="en-US" b="true" sz="2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Considerando o tempo de 6 meses de desenvolvimento: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97655" y="4683152"/>
            <a:ext cx="5120941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37.000 x 6 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</a:p>
          <a:p>
            <a:pPr algn="ctr">
              <a:lnSpc>
                <a:spcPts val="5599"/>
              </a:lnSpc>
            </a:pP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</a:t>
            </a:r>
            <a:r>
              <a:rPr lang="en-US" b="true" sz="3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$ 222.000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2470" y="6597677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503" y="-63503"/>
            <a:ext cx="11556997" cy="7299322"/>
            <a:chOff x="0" y="0"/>
            <a:chExt cx="11557000" cy="72993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765943" y="2972"/>
            <a:ext cx="11430000" cy="7172325"/>
          </a:xfrm>
          <a:custGeom>
            <a:avLst/>
            <a:gdLst/>
            <a:ahLst/>
            <a:cxnLst/>
            <a:rect r="r" b="b" t="t" l="l"/>
            <a:pathLst>
              <a:path h="7172325" w="11430000">
                <a:moveTo>
                  <a:pt x="0" y="0"/>
                </a:moveTo>
                <a:lnTo>
                  <a:pt x="11430000" y="0"/>
                </a:lnTo>
                <a:lnTo>
                  <a:pt x="11430000" y="7172325"/>
                </a:lnTo>
                <a:lnTo>
                  <a:pt x="0" y="7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17530" y="63494"/>
            <a:ext cx="11430000" cy="7172325"/>
            <a:chOff x="0" y="0"/>
            <a:chExt cx="11430000" cy="71723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7172325"/>
            </a:xfrm>
            <a:custGeom>
              <a:avLst/>
              <a:gdLst/>
              <a:ahLst/>
              <a:cxnLst/>
              <a:rect r="r" b="b" t="t" l="l"/>
              <a:pathLst>
                <a:path h="7172325" w="11430000">
                  <a:moveTo>
                    <a:pt x="0" y="0"/>
                  </a:moveTo>
                  <a:lnTo>
                    <a:pt x="0" y="7172325"/>
                  </a:lnTo>
                  <a:lnTo>
                    <a:pt x="11430000" y="71723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4286250" cy="7172325"/>
          </a:xfrm>
          <a:custGeom>
            <a:avLst/>
            <a:gdLst/>
            <a:ahLst/>
            <a:cxnLst/>
            <a:rect r="r" b="b" t="t" l="l"/>
            <a:pathLst>
              <a:path h="7172325" w="4286250">
                <a:moveTo>
                  <a:pt x="0" y="0"/>
                </a:moveTo>
                <a:lnTo>
                  <a:pt x="4286250" y="0"/>
                </a:lnTo>
                <a:lnTo>
                  <a:pt x="4286250" y="7172325"/>
                </a:lnTo>
                <a:lnTo>
                  <a:pt x="0" y="7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1" t="0" r="-11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86250" y="236794"/>
            <a:ext cx="71437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Retorno Financeiro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25304" y="6448242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83184" y="826751"/>
            <a:ext cx="6949881" cy="214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Suporte via Whatsapp feito por 5 professores</a:t>
            </a: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horas/dia × 5 professores = 10 horas/dia</a:t>
            </a: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horas/dia × 22 dias úteis/mês = 220 horas/mês</a:t>
            </a: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220 horas/mês × R$ 50/hora = R$ 11.000/mês</a:t>
            </a: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1 ano: R$ 132.000 economizados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💰 Economia estimada: R$ 132.000 por ano</a:t>
            </a:r>
          </a:p>
          <a:p>
            <a:pPr algn="ctr">
              <a:lnSpc>
                <a:spcPts val="1656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83184" y="3579609"/>
            <a:ext cx="6949881" cy="3220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 a escola tem 300 alunos e perde 10% por insatisfação com suporte e respostas lentas, isso significa: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alunos perdidos por ano</a:t>
            </a:r>
          </a:p>
          <a:p>
            <a:pPr algn="l" marL="388620" indent="-194310" lvl="1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cada aluno paga R$ 14.400/ano, a perda total é de R$ 432.000/ano</a:t>
            </a:r>
          </a:p>
          <a:p>
            <a:pPr algn="just" marL="388620" indent="-194310" lvl="1">
              <a:lnSpc>
                <a:spcPts val="223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um sistema de IA eficiente, a retenção pode melhorar em pelo menos 30%, reduzindo a perda de alunos para 21 alunos por ano e recuperando R$ 129.600/ano.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💰 Ganho estimado: R$ 129.600 por ano</a:t>
            </a:r>
          </a:p>
          <a:p>
            <a:pPr algn="ctr">
              <a:lnSpc>
                <a:spcPts val="14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286250" cy="7172325"/>
          </a:xfrm>
          <a:custGeom>
            <a:avLst/>
            <a:gdLst/>
            <a:ahLst/>
            <a:cxnLst/>
            <a:rect r="r" b="b" t="t" l="l"/>
            <a:pathLst>
              <a:path h="7172325" w="4286250">
                <a:moveTo>
                  <a:pt x="0" y="0"/>
                </a:moveTo>
                <a:lnTo>
                  <a:pt x="4286250" y="0"/>
                </a:lnTo>
                <a:lnTo>
                  <a:pt x="4286250" y="7172325"/>
                </a:lnTo>
                <a:lnTo>
                  <a:pt x="0" y="7172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" t="0" r="-111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677101" y="2281436"/>
          <a:ext cx="6253617" cy="2609454"/>
        </p:xfrm>
        <a:graphic>
          <a:graphicData uri="http://schemas.openxmlformats.org/drawingml/2006/table">
            <a:tbl>
              <a:tblPr/>
              <a:tblGrid>
                <a:gridCol w="3126808"/>
                <a:gridCol w="3126808"/>
              </a:tblGrid>
              <a:tr h="61977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BENEFICIOS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b="true" sz="2000" strike="noStrike" u="none">
                          <a:solidFill>
                            <a:srgbClr val="FFFFFF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GANHO ANUAL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C4"/>
                    </a:solidFill>
                  </a:tcPr>
                </a:tc>
              </a:tr>
              <a:tr h="68158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Economia no suporte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R$ 132.000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312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Melhoria na retenção de alunos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R$ 129.600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977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estimado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00" strike="noStrike" u="non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R$ 261.600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80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229100" y="282987"/>
            <a:ext cx="71437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Retorno Financeiro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25304" y="6448242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26063" y="1977879"/>
            <a:ext cx="4950983" cy="3493595"/>
            <a:chOff x="0" y="0"/>
            <a:chExt cx="6601311" cy="465812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270745" cy="3105418"/>
              <a:chOff x="0" y="0"/>
              <a:chExt cx="669431" cy="63559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69431" cy="635593"/>
              </a:xfrm>
              <a:custGeom>
                <a:avLst/>
                <a:gdLst/>
                <a:ahLst/>
                <a:cxnLst/>
                <a:rect r="r" b="b" t="t" l="l"/>
                <a:pathLst>
                  <a:path h="635593" w="669431">
                    <a:moveTo>
                      <a:pt x="0" y="0"/>
                    </a:moveTo>
                    <a:lnTo>
                      <a:pt x="669431" y="0"/>
                    </a:lnTo>
                    <a:lnTo>
                      <a:pt x="669431" y="635593"/>
                    </a:lnTo>
                    <a:lnTo>
                      <a:pt x="0" y="635593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57150"/>
                <a:ext cx="669431" cy="69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330566" y="1552709"/>
              <a:ext cx="3270745" cy="3105418"/>
              <a:chOff x="0" y="0"/>
              <a:chExt cx="669431" cy="63559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69431" cy="635593"/>
              </a:xfrm>
              <a:custGeom>
                <a:avLst/>
                <a:gdLst/>
                <a:ahLst/>
                <a:cxnLst/>
                <a:rect r="r" b="b" t="t" l="l"/>
                <a:pathLst>
                  <a:path h="635593" w="669431">
                    <a:moveTo>
                      <a:pt x="0" y="0"/>
                    </a:moveTo>
                    <a:lnTo>
                      <a:pt x="669431" y="0"/>
                    </a:lnTo>
                    <a:lnTo>
                      <a:pt x="669431" y="635593"/>
                    </a:lnTo>
                    <a:lnTo>
                      <a:pt x="0" y="635593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669431" cy="6927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307359" y="254701"/>
              <a:ext cx="6046415" cy="4028424"/>
            </a:xfrm>
            <a:custGeom>
              <a:avLst/>
              <a:gdLst/>
              <a:ahLst/>
              <a:cxnLst/>
              <a:rect r="r" b="b" t="t" l="l"/>
              <a:pathLst>
                <a:path h="4028424" w="6046415">
                  <a:moveTo>
                    <a:pt x="0" y="0"/>
                  </a:moveTo>
                  <a:lnTo>
                    <a:pt x="6046415" y="0"/>
                  </a:lnTo>
                  <a:lnTo>
                    <a:pt x="6046415" y="4028424"/>
                  </a:lnTo>
                  <a:lnTo>
                    <a:pt x="0" y="402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07884" y="441279"/>
            <a:ext cx="68475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b="true" sz="33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Sumário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7884" y="1500066"/>
            <a:ext cx="5307116" cy="354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Cenário Educacional Atual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Oportunidade de Mercado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Nosso Sistema e Diferenciais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Funcionalidades Principais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Fluxo do Usuário e Telas do Sistema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Demonstração do Protótipo</a:t>
            </a:r>
          </a:p>
          <a:p>
            <a:pPr algn="l" marL="388620" indent="-194310" lvl="1">
              <a:lnSpc>
                <a:spcPts val="4104"/>
              </a:lnSpc>
              <a:buAutoNum type="arabicPeriod" startAt="1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Modelo de Negócio e Retorno Financeiro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93944"/>
            <a:ext cx="1143000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Referência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0910" y="1151957"/>
            <a:ext cx="10288180" cy="382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BLOOMBERG. IA generativa rumo a receita de US$ 13 trilhões até 2032.</a:t>
            </a:r>
            <a:r>
              <a:rPr lang="en-US" sz="1599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 Bloomberg, [s.d.]. Disponível em: https://www.bloomberg.com.br/blog/ia-generativa-rumo-receita-us-13-trilhao-2032/. Acesso em: 02 fev. 2025.</a:t>
            </a:r>
          </a:p>
          <a:p>
            <a:pPr algn="just">
              <a:lnSpc>
                <a:spcPts val="2399"/>
              </a:lnSpc>
            </a:pPr>
          </a:p>
          <a:p>
            <a:pPr algn="just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BUSINESS RESEARCH INSIGHTS. Software development tools market. Business Research Insights, [s.d.]. Disponível em: https://www.businessresearchinsights.com/pt/market-reports/software-development-tools-market-106006. Acesso em: 02 fev. 2025.</a:t>
            </a:r>
          </a:p>
          <a:p>
            <a:pPr algn="just">
              <a:lnSpc>
                <a:spcPts val="2399"/>
              </a:lnSpc>
            </a:pPr>
          </a:p>
          <a:p>
            <a:pPr algn="just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PARDALTECH. Demanda por desenvolvedores brasileiros aumenta 40% em um ano. Pardaltech, 16 set. 2024. Disponível em: https://br.pardaltech.com/2024/09/16/demanda-por-desenvolvedores-brasileiros-aumenta-40-em-um-ano/. Acesso em: 02 fev. 2025.</a:t>
            </a:r>
          </a:p>
          <a:p>
            <a:pPr algn="just">
              <a:lnSpc>
                <a:spcPts val="2399"/>
              </a:lnSpc>
            </a:pPr>
          </a:p>
          <a:p>
            <a:pPr algn="just">
              <a:lnSpc>
                <a:spcPts val="2399"/>
              </a:lnSpc>
            </a:pPr>
            <a:r>
              <a:rPr lang="en-US" sz="1599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RECANTO DEV. A demanda por programadores no Brasil e no mundo. Recanto Dev, [s.d.]. Disponível em: https://recantodev.com.br/a-demanda-por-programadores-no-brasil-e-no-mundo/. Acesso em: 02 fev. 2025.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12470" y="6259965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0194" y="-1526048"/>
            <a:ext cx="7164395" cy="9748652"/>
          </a:xfrm>
          <a:custGeom>
            <a:avLst/>
            <a:gdLst/>
            <a:ahLst/>
            <a:cxnLst/>
            <a:rect r="r" b="b" t="t" l="l"/>
            <a:pathLst>
              <a:path h="9748652" w="7164395">
                <a:moveTo>
                  <a:pt x="0" y="0"/>
                </a:moveTo>
                <a:lnTo>
                  <a:pt x="7164395" y="0"/>
                </a:lnTo>
                <a:lnTo>
                  <a:pt x="7164395" y="9748651"/>
                </a:lnTo>
                <a:lnTo>
                  <a:pt x="0" y="9748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 l="-71" t="-5001" r="0" b="-53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94201" y="2587524"/>
            <a:ext cx="5235799" cy="1857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b="true" sz="5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 Pela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6705" y="286"/>
            <a:ext cx="12736705" cy="7175010"/>
          </a:xfrm>
          <a:custGeom>
            <a:avLst/>
            <a:gdLst/>
            <a:ahLst/>
            <a:cxnLst/>
            <a:rect r="r" b="b" t="t" l="l"/>
            <a:pathLst>
              <a:path h="7175010" w="12736705">
                <a:moveTo>
                  <a:pt x="0" y="0"/>
                </a:moveTo>
                <a:lnTo>
                  <a:pt x="12736705" y="0"/>
                </a:lnTo>
                <a:lnTo>
                  <a:pt x="12736705" y="7175011"/>
                </a:lnTo>
                <a:lnTo>
                  <a:pt x="0" y="71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6705" y="286"/>
            <a:ext cx="12736705" cy="7174724"/>
          </a:xfrm>
          <a:custGeom>
            <a:avLst/>
            <a:gdLst/>
            <a:ahLst/>
            <a:cxnLst/>
            <a:rect r="r" b="b" t="t" l="l"/>
            <a:pathLst>
              <a:path h="7174724" w="12736705">
                <a:moveTo>
                  <a:pt x="0" y="0"/>
                </a:moveTo>
                <a:lnTo>
                  <a:pt x="12736705" y="0"/>
                </a:lnTo>
                <a:lnTo>
                  <a:pt x="12736705" y="7174724"/>
                </a:lnTo>
                <a:lnTo>
                  <a:pt x="0" y="7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306705" y="1"/>
            <a:ext cx="12736705" cy="717501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707032" y="914815"/>
            <a:ext cx="3757317" cy="5345954"/>
            <a:chOff x="0" y="0"/>
            <a:chExt cx="5009756" cy="712793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237181" cy="3073551"/>
              <a:chOff x="0" y="0"/>
              <a:chExt cx="669431" cy="63559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69431" cy="635593"/>
              </a:xfrm>
              <a:custGeom>
                <a:avLst/>
                <a:gdLst/>
                <a:ahLst/>
                <a:cxnLst/>
                <a:rect r="r" b="b" t="t" l="l"/>
                <a:pathLst>
                  <a:path h="635593" w="669431">
                    <a:moveTo>
                      <a:pt x="0" y="0"/>
                    </a:moveTo>
                    <a:lnTo>
                      <a:pt x="669431" y="0"/>
                    </a:lnTo>
                    <a:lnTo>
                      <a:pt x="669431" y="635593"/>
                    </a:lnTo>
                    <a:lnTo>
                      <a:pt x="0" y="635593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669431" cy="692743"/>
              </a:xfrm>
              <a:prstGeom prst="rect">
                <a:avLst/>
              </a:prstGeom>
            </p:spPr>
            <p:txBody>
              <a:bodyPr anchor="ctr" rtlCol="false" tIns="44750" lIns="44750" bIns="44750" rIns="4475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772575" y="4054388"/>
              <a:ext cx="3237181" cy="3073551"/>
              <a:chOff x="0" y="0"/>
              <a:chExt cx="669431" cy="63559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69431" cy="635593"/>
              </a:xfrm>
              <a:custGeom>
                <a:avLst/>
                <a:gdLst/>
                <a:ahLst/>
                <a:cxnLst/>
                <a:rect r="r" b="b" t="t" l="l"/>
                <a:pathLst>
                  <a:path h="635593" w="669431">
                    <a:moveTo>
                      <a:pt x="0" y="0"/>
                    </a:moveTo>
                    <a:lnTo>
                      <a:pt x="669431" y="0"/>
                    </a:lnTo>
                    <a:lnTo>
                      <a:pt x="669431" y="635593"/>
                    </a:lnTo>
                    <a:lnTo>
                      <a:pt x="0" y="635593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669431" cy="692743"/>
              </a:xfrm>
              <a:prstGeom prst="rect">
                <a:avLst/>
              </a:prstGeom>
            </p:spPr>
            <p:txBody>
              <a:bodyPr anchor="ctr" rtlCol="false" tIns="44750" lIns="44750" bIns="44750" rIns="4475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20216" y="219255"/>
              <a:ext cx="4500425" cy="6742210"/>
            </a:xfrm>
            <a:custGeom>
              <a:avLst/>
              <a:gdLst/>
              <a:ahLst/>
              <a:cxnLst/>
              <a:rect r="r" b="b" t="t" l="l"/>
              <a:pathLst>
                <a:path h="6742210" w="4500425">
                  <a:moveTo>
                    <a:pt x="0" y="0"/>
                  </a:moveTo>
                  <a:lnTo>
                    <a:pt x="4500425" y="0"/>
                  </a:lnTo>
                  <a:lnTo>
                    <a:pt x="4500425" y="6742209"/>
                  </a:lnTo>
                  <a:lnTo>
                    <a:pt x="0" y="6742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3984" y="441279"/>
            <a:ext cx="68475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b="true" sz="33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Cenário Educacional Atual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7530" y="1823588"/>
            <a:ext cx="5430248" cy="347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Dificuldades Comuns: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Erros de sintaxe e lógica frequentes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Dúvidas sobre boas práticas de codificação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Necessidade constante de suporte individualizado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999"/>
              </a:lnSpc>
            </a:pPr>
            <a:r>
              <a:rPr lang="en-US" sz="1999" b="true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Impacto no Processo de Aprendizado: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Sobrecarga de trabalho para professores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Tempo de resposta lento para correções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"/>
                <a:ea typeface="Heebo"/>
                <a:cs typeface="Heebo"/>
                <a:sym typeface="Heebo"/>
              </a:rPr>
              <a:t>Frustração e desmotivação dos alunos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6705" y="286"/>
            <a:ext cx="12736705" cy="7175010"/>
          </a:xfrm>
          <a:custGeom>
            <a:avLst/>
            <a:gdLst/>
            <a:ahLst/>
            <a:cxnLst/>
            <a:rect r="r" b="b" t="t" l="l"/>
            <a:pathLst>
              <a:path h="7175010" w="12736705">
                <a:moveTo>
                  <a:pt x="0" y="0"/>
                </a:moveTo>
                <a:lnTo>
                  <a:pt x="12736705" y="0"/>
                </a:lnTo>
                <a:lnTo>
                  <a:pt x="12736705" y="7175011"/>
                </a:lnTo>
                <a:lnTo>
                  <a:pt x="0" y="7175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" r="0" b="-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06705" y="286"/>
            <a:ext cx="12736705" cy="7174724"/>
          </a:xfrm>
          <a:custGeom>
            <a:avLst/>
            <a:gdLst/>
            <a:ahLst/>
            <a:cxnLst/>
            <a:rect r="r" b="b" t="t" l="l"/>
            <a:pathLst>
              <a:path h="7174724" w="12736705">
                <a:moveTo>
                  <a:pt x="0" y="0"/>
                </a:moveTo>
                <a:lnTo>
                  <a:pt x="12736705" y="0"/>
                </a:lnTo>
                <a:lnTo>
                  <a:pt x="12736705" y="7174724"/>
                </a:lnTo>
                <a:lnTo>
                  <a:pt x="0" y="7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1306705" y="1"/>
            <a:ext cx="12736705" cy="7175010"/>
            <a:chOff x="0" y="0"/>
            <a:chExt cx="11430000" cy="64389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430000" cy="6438900"/>
            </a:xfrm>
            <a:custGeom>
              <a:avLst/>
              <a:gdLst/>
              <a:ahLst/>
              <a:cxnLst/>
              <a:rect r="r" b="b" t="t" l="l"/>
              <a:pathLst>
                <a:path h="6438900" w="11430000">
                  <a:moveTo>
                    <a:pt x="0" y="6438900"/>
                  </a:moveTo>
                  <a:lnTo>
                    <a:pt x="11430000" y="6438900"/>
                  </a:lnTo>
                  <a:lnTo>
                    <a:pt x="1143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0A2C">
                <a:alpha val="89804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7483" y="303555"/>
            <a:ext cx="68475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9"/>
              </a:lnSpc>
            </a:pPr>
            <a:r>
              <a:rPr lang="en-US" b="true" sz="33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Uma Oportunidade Crescente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530" y="4419227"/>
            <a:ext cx="6181815" cy="2045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O Brasil enfrenta um déficit anual de </a:t>
            </a:r>
            <a:r>
              <a:rPr lang="en-US" b="true" sz="1800">
                <a:solidFill>
                  <a:srgbClr val="CB6CE6"/>
                </a:solidFill>
                <a:latin typeface="Heebo Bold"/>
                <a:ea typeface="Heebo Bold"/>
                <a:cs typeface="Heebo Bold"/>
                <a:sym typeface="Heebo Bold"/>
              </a:rPr>
              <a:t>106 mil</a:t>
            </a: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 desenvolvedores, destacando a urgência de soluções eficazes. Para instituições educacionais, essas tecnologias representam uma oportunidade de modernizar o ensino, otimizando o aprendizado e formando profissionais mais qualificados para atender às demandas do mercado.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47964" y="1434665"/>
            <a:ext cx="6341512" cy="1703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Crescimento da programação:</a:t>
            </a: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 A popularização do aprendizado de programação impulsionando a demanda por ferramentas de correção de código.</a:t>
            </a: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b="true" sz="1800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Busca por eficiência:</a:t>
            </a: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 Empresas priorizam soluções que melhorem a qualidade e agilizem o desenvolvimento.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87344" y="1187814"/>
            <a:ext cx="4375736" cy="3012338"/>
            <a:chOff x="0" y="0"/>
            <a:chExt cx="5834314" cy="40164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834314" cy="3536547"/>
            </a:xfrm>
            <a:custGeom>
              <a:avLst/>
              <a:gdLst/>
              <a:ahLst/>
              <a:cxnLst/>
              <a:rect r="r" b="b" t="t" l="l"/>
              <a:pathLst>
                <a:path h="3536547" w="5834314">
                  <a:moveTo>
                    <a:pt x="0" y="0"/>
                  </a:moveTo>
                  <a:lnTo>
                    <a:pt x="5834314" y="0"/>
                  </a:lnTo>
                  <a:lnTo>
                    <a:pt x="5834314" y="3536547"/>
                  </a:lnTo>
                  <a:lnTo>
                    <a:pt x="0" y="3536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6868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54522" y="3651653"/>
              <a:ext cx="4925270" cy="3647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290"/>
                </a:lnSpc>
                <a:spcBef>
                  <a:spcPct val="0"/>
                </a:spcBef>
              </a:pPr>
              <a:r>
                <a:rPr lang="en-US" sz="1526" i="true">
                  <a:solidFill>
                    <a:srgbClr val="FFFFFF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Fonte: Business Research Insights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025034" y="3792545"/>
            <a:ext cx="3377456" cy="3055768"/>
            <a:chOff x="0" y="0"/>
            <a:chExt cx="4503275" cy="40743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03275" cy="3664676"/>
            </a:xfrm>
            <a:custGeom>
              <a:avLst/>
              <a:gdLst/>
              <a:ahLst/>
              <a:cxnLst/>
              <a:rect r="r" b="b" t="t" l="l"/>
              <a:pathLst>
                <a:path h="3664676" w="4503275">
                  <a:moveTo>
                    <a:pt x="0" y="0"/>
                  </a:moveTo>
                  <a:lnTo>
                    <a:pt x="4503275" y="0"/>
                  </a:lnTo>
                  <a:lnTo>
                    <a:pt x="4503275" y="3664676"/>
                  </a:lnTo>
                  <a:lnTo>
                    <a:pt x="0" y="3664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980863" y="3710777"/>
              <a:ext cx="2541549" cy="363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207"/>
                </a:lnSpc>
                <a:spcBef>
                  <a:spcPct val="0"/>
                </a:spcBef>
              </a:pPr>
              <a:r>
                <a:rPr lang="en-US" sz="1471" i="true">
                  <a:solidFill>
                    <a:srgbClr val="FFFFFF"/>
                  </a:solidFill>
                  <a:latin typeface="Arial Italics"/>
                  <a:ea typeface="Arial Italics"/>
                  <a:cs typeface="Arial Italics"/>
                  <a:sym typeface="Arial Italics"/>
                </a:rPr>
                <a:t>Fonte: Pardal Tech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498" y="0"/>
            <a:ext cx="11556997" cy="6765922"/>
            <a:chOff x="0" y="0"/>
            <a:chExt cx="11557000" cy="6765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3494" y="1"/>
            <a:ext cx="11430000" cy="7175297"/>
          </a:xfrm>
          <a:custGeom>
            <a:avLst/>
            <a:gdLst/>
            <a:ahLst/>
            <a:cxnLst/>
            <a:rect r="r" b="b" t="t" l="l"/>
            <a:pathLst>
              <a:path h="7175297" w="11430000">
                <a:moveTo>
                  <a:pt x="0" y="0"/>
                </a:moveTo>
                <a:lnTo>
                  <a:pt x="11430000" y="0"/>
                </a:lnTo>
                <a:lnTo>
                  <a:pt x="11430000" y="7175296"/>
                </a:lnTo>
                <a:lnTo>
                  <a:pt x="0" y="717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9" t="0" r="-4039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69771" y="-452190"/>
            <a:ext cx="13564638" cy="7878794"/>
            <a:chOff x="0" y="0"/>
            <a:chExt cx="11430000" cy="6638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F">
                <a:alpha val="8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1"/>
            <a:ext cx="4286250" cy="7175296"/>
          </a:xfrm>
          <a:custGeom>
            <a:avLst/>
            <a:gdLst/>
            <a:ahLst/>
            <a:cxnLst/>
            <a:rect r="r" b="b" t="t" l="l"/>
            <a:pathLst>
              <a:path h="7175296" w="4286250">
                <a:moveTo>
                  <a:pt x="0" y="0"/>
                </a:moveTo>
                <a:lnTo>
                  <a:pt x="4286250" y="0"/>
                </a:lnTo>
                <a:lnTo>
                  <a:pt x="4286250" y="7175296"/>
                </a:lnTo>
                <a:lnTo>
                  <a:pt x="0" y="717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4" t="0" r="-4058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53240" y="3838742"/>
            <a:ext cx="4405415" cy="2927180"/>
            <a:chOff x="0" y="0"/>
            <a:chExt cx="5873887" cy="390290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89000" cy="1787854"/>
              <a:chOff x="0" y="0"/>
              <a:chExt cx="344116" cy="3256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44116" cy="325690"/>
              </a:xfrm>
              <a:custGeom>
                <a:avLst/>
                <a:gdLst/>
                <a:ahLst/>
                <a:cxnLst/>
                <a:rect r="r" b="b" t="t" l="l"/>
                <a:pathLst>
                  <a:path h="325690" w="344116">
                    <a:moveTo>
                      <a:pt x="0" y="0"/>
                    </a:moveTo>
                    <a:lnTo>
                      <a:pt x="344116" y="0"/>
                    </a:lnTo>
                    <a:lnTo>
                      <a:pt x="344116" y="325690"/>
                    </a:lnTo>
                    <a:lnTo>
                      <a:pt x="0" y="325690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344116" cy="382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3984887" y="2115053"/>
              <a:ext cx="1889000" cy="1787854"/>
              <a:chOff x="0" y="0"/>
              <a:chExt cx="344116" cy="3256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44116" cy="325690"/>
              </a:xfrm>
              <a:custGeom>
                <a:avLst/>
                <a:gdLst/>
                <a:ahLst/>
                <a:cxnLst/>
                <a:rect r="r" b="b" t="t" l="l"/>
                <a:pathLst>
                  <a:path h="325690" w="344116">
                    <a:moveTo>
                      <a:pt x="0" y="0"/>
                    </a:moveTo>
                    <a:lnTo>
                      <a:pt x="344116" y="0"/>
                    </a:lnTo>
                    <a:lnTo>
                      <a:pt x="344116" y="325690"/>
                    </a:lnTo>
                    <a:lnTo>
                      <a:pt x="0" y="325690"/>
                    </a:lnTo>
                    <a:close/>
                  </a:path>
                </a:pathLst>
              </a:custGeom>
              <a:solidFill>
                <a:srgbClr val="CB6CE6">
                  <a:alpha val="46667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344116" cy="3828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322044" y="199984"/>
              <a:ext cx="5334196" cy="3553908"/>
            </a:xfrm>
            <a:custGeom>
              <a:avLst/>
              <a:gdLst/>
              <a:ahLst/>
              <a:cxnLst/>
              <a:rect r="r" b="b" t="t" l="l"/>
              <a:pathLst>
                <a:path h="3553908" w="5334196">
                  <a:moveTo>
                    <a:pt x="0" y="0"/>
                  </a:moveTo>
                  <a:lnTo>
                    <a:pt x="5334196" y="0"/>
                  </a:lnTo>
                  <a:lnTo>
                    <a:pt x="5334196" y="3553909"/>
                  </a:lnTo>
                  <a:lnTo>
                    <a:pt x="0" y="3553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286250" y="257143"/>
            <a:ext cx="7143750" cy="5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Nosso Sistema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38250" y="1098598"/>
            <a:ext cx="6439751" cy="238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É uma solução digital, desenvolvida para otimizar o processo de aprendizado e ensino.</a:t>
            </a:r>
          </a:p>
          <a:p>
            <a:pPr algn="l">
              <a:lnSpc>
                <a:spcPts val="2700"/>
              </a:lnSpc>
            </a:pPr>
          </a:p>
          <a:p>
            <a:pPr algn="l" marL="388620" indent="-194310" lvl="1">
              <a:lnSpc>
                <a:spcPts val="270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Ele atende às necessidades de alunos e professores de tecnologia, promovendo eficiência, organização e transparência em todas as etapas do processo de correção de scripts.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372961"/>
            <a:ext cx="11430000" cy="6429375"/>
          </a:xfrm>
          <a:custGeom>
            <a:avLst/>
            <a:gdLst/>
            <a:ahLst/>
            <a:cxnLst/>
            <a:rect r="r" b="b" t="t" l="l"/>
            <a:pathLst>
              <a:path h="6429375" w="11430000">
                <a:moveTo>
                  <a:pt x="0" y="0"/>
                </a:moveTo>
                <a:lnTo>
                  <a:pt x="11430000" y="0"/>
                </a:lnTo>
                <a:lnTo>
                  <a:pt x="11430000" y="6429375"/>
                </a:lnTo>
                <a:lnTo>
                  <a:pt x="0" y="64293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63042" y="0"/>
            <a:ext cx="12093042" cy="7175297"/>
            <a:chOff x="0" y="0"/>
            <a:chExt cx="24384000" cy="144680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4468025"/>
            </a:xfrm>
            <a:custGeom>
              <a:avLst/>
              <a:gdLst/>
              <a:ahLst/>
              <a:cxnLst/>
              <a:rect r="r" b="b" t="t" l="l"/>
              <a:pathLst>
                <a:path h="1446802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4468025"/>
                  </a:lnTo>
                  <a:lnTo>
                    <a:pt x="0" y="14468025"/>
                  </a:lnTo>
                  <a:close/>
                </a:path>
              </a:pathLst>
            </a:custGeom>
            <a:solidFill>
              <a:srgbClr val="0D0A2C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6698122" y="0"/>
            <a:ext cx="4731878" cy="7175297"/>
          </a:xfrm>
          <a:custGeom>
            <a:avLst/>
            <a:gdLst/>
            <a:ahLst/>
            <a:cxnLst/>
            <a:rect r="r" b="b" t="t" l="l"/>
            <a:pathLst>
              <a:path h="7175297" w="4731878">
                <a:moveTo>
                  <a:pt x="0" y="0"/>
                </a:moveTo>
                <a:lnTo>
                  <a:pt x="4731878" y="0"/>
                </a:lnTo>
                <a:lnTo>
                  <a:pt x="4731878" y="7175297"/>
                </a:lnTo>
                <a:lnTo>
                  <a:pt x="0" y="7175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5" t="0" r="-545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433" y="1735353"/>
            <a:ext cx="2869127" cy="3709844"/>
            <a:chOff x="0" y="0"/>
            <a:chExt cx="3825503" cy="494645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3825503" cy="4946458"/>
              <a:chOff x="0" y="0"/>
              <a:chExt cx="6120805" cy="791433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6350" y="10841"/>
                <a:ext cx="6108065" cy="7892745"/>
              </a:xfrm>
              <a:custGeom>
                <a:avLst/>
                <a:gdLst/>
                <a:ahLst/>
                <a:cxnLst/>
                <a:rect r="r" b="b" t="t" l="l"/>
                <a:pathLst>
                  <a:path h="7892745" w="6108065">
                    <a:moveTo>
                      <a:pt x="0" y="271027"/>
                    </a:moveTo>
                    <a:cubicBezTo>
                      <a:pt x="0" y="121420"/>
                      <a:pt x="71120" y="0"/>
                      <a:pt x="158877" y="0"/>
                    </a:cubicBezTo>
                    <a:lnTo>
                      <a:pt x="5949188" y="0"/>
                    </a:lnTo>
                    <a:cubicBezTo>
                      <a:pt x="6036945" y="0"/>
                      <a:pt x="6108065" y="121420"/>
                      <a:pt x="6108065" y="271027"/>
                    </a:cubicBezTo>
                    <a:lnTo>
                      <a:pt x="6108065" y="7621502"/>
                    </a:lnTo>
                    <a:cubicBezTo>
                      <a:pt x="6108065" y="7771326"/>
                      <a:pt x="6036945" y="7892529"/>
                      <a:pt x="5949188" y="7892529"/>
                    </a:cubicBezTo>
                    <a:lnTo>
                      <a:pt x="158877" y="7892529"/>
                    </a:lnTo>
                    <a:cubicBezTo>
                      <a:pt x="71120" y="7892746"/>
                      <a:pt x="0" y="7771326"/>
                      <a:pt x="0" y="7621502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120765" cy="7914211"/>
              </a:xfrm>
              <a:custGeom>
                <a:avLst/>
                <a:gdLst/>
                <a:ahLst/>
                <a:cxnLst/>
                <a:rect r="r" b="b" t="t" l="l"/>
                <a:pathLst>
                  <a:path h="7914211" w="6120765">
                    <a:moveTo>
                      <a:pt x="0" y="281868"/>
                    </a:moveTo>
                    <a:cubicBezTo>
                      <a:pt x="0" y="126190"/>
                      <a:pt x="74041" y="0"/>
                      <a:pt x="165227" y="0"/>
                    </a:cubicBezTo>
                    <a:lnTo>
                      <a:pt x="5955538" y="0"/>
                    </a:lnTo>
                    <a:lnTo>
                      <a:pt x="5955538" y="10841"/>
                    </a:lnTo>
                    <a:lnTo>
                      <a:pt x="5955538" y="0"/>
                    </a:lnTo>
                    <a:cubicBezTo>
                      <a:pt x="6046851" y="0"/>
                      <a:pt x="6120765" y="126190"/>
                      <a:pt x="6120765" y="281868"/>
                    </a:cubicBezTo>
                    <a:lnTo>
                      <a:pt x="6114415" y="281868"/>
                    </a:lnTo>
                    <a:lnTo>
                      <a:pt x="6120765" y="281868"/>
                    </a:lnTo>
                    <a:lnTo>
                      <a:pt x="6120765" y="7632343"/>
                    </a:lnTo>
                    <a:lnTo>
                      <a:pt x="6114415" y="7632343"/>
                    </a:lnTo>
                    <a:lnTo>
                      <a:pt x="6120765" y="7632343"/>
                    </a:lnTo>
                    <a:cubicBezTo>
                      <a:pt x="6120765" y="7788021"/>
                      <a:pt x="6046724" y="7914211"/>
                      <a:pt x="5955538" y="7914211"/>
                    </a:cubicBezTo>
                    <a:lnTo>
                      <a:pt x="5955538" y="7903370"/>
                    </a:lnTo>
                    <a:lnTo>
                      <a:pt x="5955538" y="7914211"/>
                    </a:lnTo>
                    <a:lnTo>
                      <a:pt x="165227" y="7914211"/>
                    </a:lnTo>
                    <a:lnTo>
                      <a:pt x="165227" y="7903370"/>
                    </a:lnTo>
                    <a:lnTo>
                      <a:pt x="165227" y="7914211"/>
                    </a:lnTo>
                    <a:cubicBezTo>
                      <a:pt x="73914" y="7914211"/>
                      <a:pt x="0" y="7788021"/>
                      <a:pt x="0" y="7632343"/>
                    </a:cubicBezTo>
                    <a:lnTo>
                      <a:pt x="0" y="281868"/>
                    </a:lnTo>
                    <a:lnTo>
                      <a:pt x="6350" y="281868"/>
                    </a:lnTo>
                    <a:lnTo>
                      <a:pt x="0" y="281868"/>
                    </a:lnTo>
                    <a:moveTo>
                      <a:pt x="12700" y="281868"/>
                    </a:moveTo>
                    <a:lnTo>
                      <a:pt x="12700" y="7632343"/>
                    </a:lnTo>
                    <a:lnTo>
                      <a:pt x="6350" y="7632343"/>
                    </a:lnTo>
                    <a:lnTo>
                      <a:pt x="12700" y="7632343"/>
                    </a:lnTo>
                    <a:cubicBezTo>
                      <a:pt x="12700" y="7776096"/>
                      <a:pt x="81026" y="7892529"/>
                      <a:pt x="165227" y="7892529"/>
                    </a:cubicBezTo>
                    <a:lnTo>
                      <a:pt x="5955538" y="7892529"/>
                    </a:lnTo>
                    <a:cubicBezTo>
                      <a:pt x="6039739" y="7892529"/>
                      <a:pt x="6108065" y="7776096"/>
                      <a:pt x="6108065" y="7632343"/>
                    </a:cubicBezTo>
                    <a:lnTo>
                      <a:pt x="6108065" y="281868"/>
                    </a:lnTo>
                    <a:cubicBezTo>
                      <a:pt x="6108065" y="138115"/>
                      <a:pt x="6039739" y="21682"/>
                      <a:pt x="5955538" y="21682"/>
                    </a:cubicBezTo>
                    <a:lnTo>
                      <a:pt x="165227" y="21682"/>
                    </a:lnTo>
                    <a:lnTo>
                      <a:pt x="165227" y="10841"/>
                    </a:lnTo>
                    <a:lnTo>
                      <a:pt x="165227" y="21682"/>
                    </a:lnTo>
                    <a:cubicBezTo>
                      <a:pt x="81026" y="21682"/>
                      <a:pt x="12700" y="138115"/>
                      <a:pt x="12700" y="281868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48171" y="248171"/>
              <a:ext cx="2953370" cy="821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1999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Soluções Existentes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8171" y="1161455"/>
              <a:ext cx="3329161" cy="3412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1"/>
                </a:lnSpc>
              </a:pPr>
              <a:r>
                <a:rPr lang="en-US" sz="1800">
                  <a:solidFill>
                    <a:srgbClr val="FFFFFF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Diversas ferramentas de revisão de código já estão disponíveis no mercado, como Collaborator, Embold, PVS-Studio e SonarQube.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61161" y="3587648"/>
            <a:ext cx="3094266" cy="3321481"/>
            <a:chOff x="0" y="0"/>
            <a:chExt cx="4125688" cy="442864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125688" cy="4428641"/>
              <a:chOff x="0" y="0"/>
              <a:chExt cx="6601100" cy="708582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6848" y="9706"/>
                <a:ext cx="6587361" cy="7066498"/>
              </a:xfrm>
              <a:custGeom>
                <a:avLst/>
                <a:gdLst/>
                <a:ahLst/>
                <a:cxnLst/>
                <a:rect r="r" b="b" t="t" l="l"/>
                <a:pathLst>
                  <a:path h="7066498" w="6587361">
                    <a:moveTo>
                      <a:pt x="0" y="242655"/>
                    </a:moveTo>
                    <a:cubicBezTo>
                      <a:pt x="0" y="108710"/>
                      <a:pt x="76701" y="0"/>
                      <a:pt x="171344" y="0"/>
                    </a:cubicBezTo>
                    <a:lnTo>
                      <a:pt x="6416017" y="0"/>
                    </a:lnTo>
                    <a:cubicBezTo>
                      <a:pt x="6510660" y="0"/>
                      <a:pt x="6587361" y="108710"/>
                      <a:pt x="6587361" y="242655"/>
                    </a:cubicBezTo>
                    <a:lnTo>
                      <a:pt x="6587361" y="6823650"/>
                    </a:lnTo>
                    <a:cubicBezTo>
                      <a:pt x="6587361" y="6957790"/>
                      <a:pt x="6510660" y="7066305"/>
                      <a:pt x="6416017" y="7066305"/>
                    </a:cubicBezTo>
                    <a:lnTo>
                      <a:pt x="171344" y="7066305"/>
                    </a:lnTo>
                    <a:cubicBezTo>
                      <a:pt x="76701" y="7066499"/>
                      <a:pt x="0" y="6957790"/>
                      <a:pt x="0" y="6823650"/>
                    </a:cubicBezTo>
                    <a:close/>
                  </a:path>
                </a:pathLst>
              </a:custGeom>
              <a:solidFill>
                <a:srgbClr val="31136C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601058" cy="7085717"/>
              </a:xfrm>
              <a:custGeom>
                <a:avLst/>
                <a:gdLst/>
                <a:ahLst/>
                <a:cxnLst/>
                <a:rect r="r" b="b" t="t" l="l"/>
                <a:pathLst>
                  <a:path h="7085717" w="6601058">
                    <a:moveTo>
                      <a:pt x="0" y="252361"/>
                    </a:moveTo>
                    <a:cubicBezTo>
                      <a:pt x="0" y="112980"/>
                      <a:pt x="79851" y="0"/>
                      <a:pt x="178192" y="0"/>
                    </a:cubicBezTo>
                    <a:lnTo>
                      <a:pt x="6422865" y="0"/>
                    </a:lnTo>
                    <a:lnTo>
                      <a:pt x="6422865" y="9706"/>
                    </a:lnTo>
                    <a:lnTo>
                      <a:pt x="6422865" y="0"/>
                    </a:lnTo>
                    <a:cubicBezTo>
                      <a:pt x="6521343" y="0"/>
                      <a:pt x="6601058" y="112980"/>
                      <a:pt x="6601058" y="252361"/>
                    </a:cubicBezTo>
                    <a:lnTo>
                      <a:pt x="6594209" y="252361"/>
                    </a:lnTo>
                    <a:lnTo>
                      <a:pt x="6601058" y="252361"/>
                    </a:lnTo>
                    <a:lnTo>
                      <a:pt x="6601058" y="6833356"/>
                    </a:lnTo>
                    <a:lnTo>
                      <a:pt x="6594209" y="6833356"/>
                    </a:lnTo>
                    <a:lnTo>
                      <a:pt x="6601058" y="6833356"/>
                    </a:lnTo>
                    <a:cubicBezTo>
                      <a:pt x="6601058" y="6972736"/>
                      <a:pt x="6521207" y="7085717"/>
                      <a:pt x="6422865" y="7085717"/>
                    </a:cubicBezTo>
                    <a:lnTo>
                      <a:pt x="6422865" y="7076011"/>
                    </a:lnTo>
                    <a:lnTo>
                      <a:pt x="6422865" y="7085717"/>
                    </a:lnTo>
                    <a:lnTo>
                      <a:pt x="178192" y="7085717"/>
                    </a:lnTo>
                    <a:lnTo>
                      <a:pt x="178192" y="7076011"/>
                    </a:lnTo>
                    <a:lnTo>
                      <a:pt x="178192" y="7085717"/>
                    </a:lnTo>
                    <a:cubicBezTo>
                      <a:pt x="79714" y="7085717"/>
                      <a:pt x="0" y="6972736"/>
                      <a:pt x="0" y="6833356"/>
                    </a:cubicBezTo>
                    <a:lnTo>
                      <a:pt x="0" y="252361"/>
                    </a:lnTo>
                    <a:lnTo>
                      <a:pt x="6848" y="252361"/>
                    </a:lnTo>
                    <a:lnTo>
                      <a:pt x="0" y="252361"/>
                    </a:lnTo>
                    <a:moveTo>
                      <a:pt x="13697" y="252361"/>
                    </a:moveTo>
                    <a:lnTo>
                      <a:pt x="13697" y="6833356"/>
                    </a:lnTo>
                    <a:lnTo>
                      <a:pt x="6848" y="6833356"/>
                    </a:lnTo>
                    <a:lnTo>
                      <a:pt x="13697" y="6833356"/>
                    </a:lnTo>
                    <a:cubicBezTo>
                      <a:pt x="13697" y="6962060"/>
                      <a:pt x="87384" y="7066304"/>
                      <a:pt x="178192" y="7066304"/>
                    </a:cubicBezTo>
                    <a:lnTo>
                      <a:pt x="6422865" y="7066304"/>
                    </a:lnTo>
                    <a:cubicBezTo>
                      <a:pt x="6513674" y="7066304"/>
                      <a:pt x="6587361" y="6962060"/>
                      <a:pt x="6587361" y="6833356"/>
                    </a:cubicBezTo>
                    <a:lnTo>
                      <a:pt x="6587361" y="252361"/>
                    </a:lnTo>
                    <a:cubicBezTo>
                      <a:pt x="6587361" y="123657"/>
                      <a:pt x="6513674" y="19412"/>
                      <a:pt x="6422865" y="19412"/>
                    </a:cubicBezTo>
                    <a:lnTo>
                      <a:pt x="178192" y="19412"/>
                    </a:lnTo>
                    <a:lnTo>
                      <a:pt x="178192" y="9706"/>
                    </a:lnTo>
                    <a:lnTo>
                      <a:pt x="178192" y="19412"/>
                    </a:lnTo>
                    <a:cubicBezTo>
                      <a:pt x="87384" y="19412"/>
                      <a:pt x="13697" y="123657"/>
                      <a:pt x="13697" y="252361"/>
                    </a:cubicBezTo>
                    <a:close/>
                  </a:path>
                </a:pathLst>
              </a:custGeom>
              <a:solidFill>
                <a:srgbClr val="4A2C85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67645" y="238646"/>
              <a:ext cx="3590399" cy="830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Diferencial Competitivo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67645" y="1134997"/>
              <a:ext cx="3590399" cy="2917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1"/>
                </a:lnSpc>
              </a:pPr>
              <a:r>
                <a:rPr lang="en-US" sz="1800">
                  <a:solidFill>
                    <a:srgbClr val="FFFFFF"/>
                  </a:solidFill>
                  <a:latin typeface="Heebo Light"/>
                  <a:ea typeface="Heebo Light"/>
                  <a:cs typeface="Heebo Light"/>
                  <a:sym typeface="Heebo Light"/>
                </a:rPr>
                <a:t>Poucas ferramentas utilizam IA Generativa de forma especializada em correção e explicação de códigos. Aceitando o contexto de programação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1973" y="175202"/>
            <a:ext cx="5903454" cy="1065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Analisando a Concorrência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486299" y="2759069"/>
            <a:ext cx="1198131" cy="359439"/>
          </a:xfrm>
          <a:custGeom>
            <a:avLst/>
            <a:gdLst/>
            <a:ahLst/>
            <a:cxnLst/>
            <a:rect r="r" b="b" t="t" l="l"/>
            <a:pathLst>
              <a:path h="359439" w="1198131">
                <a:moveTo>
                  <a:pt x="0" y="0"/>
                </a:moveTo>
                <a:lnTo>
                  <a:pt x="1198131" y="0"/>
                </a:lnTo>
                <a:lnTo>
                  <a:pt x="1198131" y="359439"/>
                </a:lnTo>
                <a:lnTo>
                  <a:pt x="0" y="359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050777" y="2890993"/>
            <a:ext cx="1415648" cy="455030"/>
          </a:xfrm>
          <a:custGeom>
            <a:avLst/>
            <a:gdLst/>
            <a:ahLst/>
            <a:cxnLst/>
            <a:rect r="r" b="b" t="t" l="l"/>
            <a:pathLst>
              <a:path h="455030" w="1415648">
                <a:moveTo>
                  <a:pt x="0" y="0"/>
                </a:moveTo>
                <a:lnTo>
                  <a:pt x="1415648" y="0"/>
                </a:lnTo>
                <a:lnTo>
                  <a:pt x="1415648" y="455030"/>
                </a:lnTo>
                <a:lnTo>
                  <a:pt x="0" y="45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573781" y="1525259"/>
            <a:ext cx="1023166" cy="385985"/>
          </a:xfrm>
          <a:custGeom>
            <a:avLst/>
            <a:gdLst/>
            <a:ahLst/>
            <a:cxnLst/>
            <a:rect r="r" b="b" t="t" l="l"/>
            <a:pathLst>
              <a:path h="385985" w="1023166">
                <a:moveTo>
                  <a:pt x="0" y="0"/>
                </a:moveTo>
                <a:lnTo>
                  <a:pt x="1023167" y="0"/>
                </a:lnTo>
                <a:lnTo>
                  <a:pt x="1023167" y="385985"/>
                </a:lnTo>
                <a:lnTo>
                  <a:pt x="0" y="385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84" r="0" b="-1594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596948" y="2125401"/>
            <a:ext cx="1333689" cy="419510"/>
          </a:xfrm>
          <a:custGeom>
            <a:avLst/>
            <a:gdLst/>
            <a:ahLst/>
            <a:cxnLst/>
            <a:rect r="r" b="b" t="t" l="l"/>
            <a:pathLst>
              <a:path h="419510" w="1333689">
                <a:moveTo>
                  <a:pt x="0" y="0"/>
                </a:moveTo>
                <a:lnTo>
                  <a:pt x="1333689" y="0"/>
                </a:lnTo>
                <a:lnTo>
                  <a:pt x="1333689" y="419510"/>
                </a:lnTo>
                <a:lnTo>
                  <a:pt x="0" y="419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900" r="0" b="-3790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5399884" y="3801829"/>
            <a:ext cx="630233" cy="630233"/>
          </a:xfrm>
          <a:custGeom>
            <a:avLst/>
            <a:gdLst/>
            <a:ahLst/>
            <a:cxnLst/>
            <a:rect r="r" b="b" t="t" l="l"/>
            <a:pathLst>
              <a:path h="630233" w="630233">
                <a:moveTo>
                  <a:pt x="630232" y="0"/>
                </a:moveTo>
                <a:lnTo>
                  <a:pt x="0" y="0"/>
                </a:lnTo>
                <a:lnTo>
                  <a:pt x="0" y="630233"/>
                </a:lnTo>
                <a:lnTo>
                  <a:pt x="630232" y="630233"/>
                </a:lnTo>
                <a:lnTo>
                  <a:pt x="6302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63498" y="0"/>
            <a:ext cx="11556997" cy="6765922"/>
            <a:chOff x="0" y="0"/>
            <a:chExt cx="11557000" cy="6765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3500" y="6350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F7F3F2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3494" y="1"/>
            <a:ext cx="11430000" cy="7175297"/>
          </a:xfrm>
          <a:custGeom>
            <a:avLst/>
            <a:gdLst/>
            <a:ahLst/>
            <a:cxnLst/>
            <a:rect r="r" b="b" t="t" l="l"/>
            <a:pathLst>
              <a:path h="7175297" w="11430000">
                <a:moveTo>
                  <a:pt x="0" y="0"/>
                </a:moveTo>
                <a:lnTo>
                  <a:pt x="11430000" y="0"/>
                </a:lnTo>
                <a:lnTo>
                  <a:pt x="11430000" y="7175296"/>
                </a:lnTo>
                <a:lnTo>
                  <a:pt x="0" y="717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9" t="0" r="-4039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169771" y="-452190"/>
            <a:ext cx="13564638" cy="7878794"/>
            <a:chOff x="0" y="0"/>
            <a:chExt cx="11430000" cy="66389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30000" cy="6638925"/>
            </a:xfrm>
            <a:custGeom>
              <a:avLst/>
              <a:gdLst/>
              <a:ahLst/>
              <a:cxnLst/>
              <a:rect r="r" b="b" t="t" l="l"/>
              <a:pathLst>
                <a:path h="6638925" w="11430000">
                  <a:moveTo>
                    <a:pt x="0" y="0"/>
                  </a:moveTo>
                  <a:lnTo>
                    <a:pt x="0" y="6638925"/>
                  </a:lnTo>
                  <a:lnTo>
                    <a:pt x="11430000" y="6638925"/>
                  </a:lnTo>
                  <a:lnTo>
                    <a:pt x="11430000" y="0"/>
                  </a:lnTo>
                  <a:close/>
                </a:path>
              </a:pathLst>
            </a:custGeom>
            <a:solidFill>
              <a:srgbClr val="0D0A2F">
                <a:alpha val="89804"/>
              </a:srgbClr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1"/>
            <a:ext cx="4286250" cy="7175296"/>
          </a:xfrm>
          <a:custGeom>
            <a:avLst/>
            <a:gdLst/>
            <a:ahLst/>
            <a:cxnLst/>
            <a:rect r="r" b="b" t="t" l="l"/>
            <a:pathLst>
              <a:path h="7175296" w="4286250">
                <a:moveTo>
                  <a:pt x="0" y="0"/>
                </a:moveTo>
                <a:lnTo>
                  <a:pt x="4286250" y="0"/>
                </a:lnTo>
                <a:lnTo>
                  <a:pt x="4286250" y="7175296"/>
                </a:lnTo>
                <a:lnTo>
                  <a:pt x="0" y="7175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54" t="0" r="-40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86325" y="4398759"/>
            <a:ext cx="428625" cy="375047"/>
          </a:xfrm>
          <a:custGeom>
            <a:avLst/>
            <a:gdLst/>
            <a:ahLst/>
            <a:cxnLst/>
            <a:rect r="r" b="b" t="t" l="l"/>
            <a:pathLst>
              <a:path h="375047" w="428625">
                <a:moveTo>
                  <a:pt x="0" y="0"/>
                </a:moveTo>
                <a:lnTo>
                  <a:pt x="428625" y="0"/>
                </a:lnTo>
                <a:lnTo>
                  <a:pt x="428625" y="375047"/>
                </a:lnTo>
                <a:lnTo>
                  <a:pt x="0" y="375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86325" y="1800244"/>
            <a:ext cx="428606" cy="428606"/>
          </a:xfrm>
          <a:custGeom>
            <a:avLst/>
            <a:gdLst/>
            <a:ahLst/>
            <a:cxnLst/>
            <a:rect r="r" b="b" t="t" l="l"/>
            <a:pathLst>
              <a:path h="428606" w="428606">
                <a:moveTo>
                  <a:pt x="0" y="0"/>
                </a:moveTo>
                <a:lnTo>
                  <a:pt x="428606" y="0"/>
                </a:lnTo>
                <a:lnTo>
                  <a:pt x="428606" y="428606"/>
                </a:lnTo>
                <a:lnTo>
                  <a:pt x="0" y="428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09353" y="1824038"/>
            <a:ext cx="392811" cy="380952"/>
          </a:xfrm>
          <a:custGeom>
            <a:avLst/>
            <a:gdLst/>
            <a:ahLst/>
            <a:cxnLst/>
            <a:rect r="r" b="b" t="t" l="l"/>
            <a:pathLst>
              <a:path h="380952" w="392811">
                <a:moveTo>
                  <a:pt x="0" y="0"/>
                </a:moveTo>
                <a:lnTo>
                  <a:pt x="392811" y="0"/>
                </a:lnTo>
                <a:lnTo>
                  <a:pt x="392811" y="380952"/>
                </a:lnTo>
                <a:lnTo>
                  <a:pt x="0" y="380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62319" y="257143"/>
            <a:ext cx="6248787" cy="1066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</a:pPr>
            <a:r>
              <a:rPr lang="en-US" b="true" sz="3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Vantagens Competitivas Inovação e Eficiência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86325" y="2438972"/>
            <a:ext cx="2879465" cy="1486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Aceleração do Aprendizado</a:t>
            </a:r>
          </a:p>
          <a:p>
            <a:pPr algn="l">
              <a:lnSpc>
                <a:spcPts val="2577"/>
              </a:lnSpc>
            </a:pPr>
            <a:r>
              <a:rPr lang="en-US" sz="1599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O software otimiza o processo de correção de código, impulsionando o aprendizado.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6325" y="4982146"/>
            <a:ext cx="2827553" cy="1583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Positivos</a:t>
            </a:r>
          </a:p>
          <a:p>
            <a:pPr algn="l">
              <a:lnSpc>
                <a:spcPts val="2577"/>
              </a:lnSpc>
            </a:pPr>
            <a:r>
              <a:rPr lang="en-US" sz="1599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O software impacta positivamente o desempenho dos alunos e a qualidade do código.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86712" y="2410397"/>
            <a:ext cx="2883265" cy="158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b="true" sz="18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Melhoria na Qualidade</a:t>
            </a:r>
          </a:p>
          <a:p>
            <a:pPr algn="l">
              <a:lnSpc>
                <a:spcPts val="2577"/>
              </a:lnSpc>
            </a:pPr>
            <a:r>
              <a:rPr lang="en-US" sz="1599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A IA Generativa fornece feedback preciso, levando a códigos mais limpos e eficientes.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738" y="315813"/>
            <a:ext cx="7151442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Funcionalidades do Sistema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07088" y="1330861"/>
            <a:ext cx="8467563" cy="2389563"/>
            <a:chOff x="0" y="0"/>
            <a:chExt cx="4489443" cy="1266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9443" cy="1266930"/>
            </a:xfrm>
            <a:custGeom>
              <a:avLst/>
              <a:gdLst/>
              <a:ahLst/>
              <a:cxnLst/>
              <a:rect r="r" b="b" t="t" l="l"/>
              <a:pathLst>
                <a:path h="1266930" w="4489443">
                  <a:moveTo>
                    <a:pt x="0" y="0"/>
                  </a:moveTo>
                  <a:lnTo>
                    <a:pt x="4489443" y="0"/>
                  </a:lnTo>
                  <a:lnTo>
                    <a:pt x="4489443" y="1266930"/>
                  </a:lnTo>
                  <a:lnTo>
                    <a:pt x="0" y="1266930"/>
                  </a:lnTo>
                  <a:close/>
                </a:path>
              </a:pathLst>
            </a:custGeom>
            <a:solidFill>
              <a:srgbClr val="31136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489443" cy="1295505"/>
            </a:xfrm>
            <a:prstGeom prst="rect">
              <a:avLst/>
            </a:prstGeom>
          </p:spPr>
          <p:txBody>
            <a:bodyPr anchor="ctr" rtlCol="false" tIns="29869" lIns="29869" bIns="29869" rIns="29869"/>
            <a:lstStyle/>
            <a:p>
              <a:pPr algn="ctr">
                <a:lnSpc>
                  <a:spcPts val="18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22473" y="1588236"/>
            <a:ext cx="2175262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Corrigir e Explicar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55349" y="1330861"/>
            <a:ext cx="2442130" cy="2389563"/>
          </a:xfrm>
          <a:custGeom>
            <a:avLst/>
            <a:gdLst/>
            <a:ahLst/>
            <a:cxnLst/>
            <a:rect r="r" b="b" t="t" l="l"/>
            <a:pathLst>
              <a:path h="2389563" w="2442130">
                <a:moveTo>
                  <a:pt x="0" y="0"/>
                </a:moveTo>
                <a:lnTo>
                  <a:pt x="2442130" y="0"/>
                </a:lnTo>
                <a:lnTo>
                  <a:pt x="2442130" y="2389563"/>
                </a:lnTo>
                <a:lnTo>
                  <a:pt x="0" y="238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47" t="0" r="-29887" b="-1664"/>
            </a:stretch>
          </a:blipFill>
          <a:ln w="28575" cap="sq">
            <a:solidFill>
              <a:srgbClr val="FFFFFF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607088" y="4020448"/>
            <a:ext cx="8467563" cy="2389563"/>
            <a:chOff x="0" y="0"/>
            <a:chExt cx="4489443" cy="12669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89443" cy="1266930"/>
            </a:xfrm>
            <a:custGeom>
              <a:avLst/>
              <a:gdLst/>
              <a:ahLst/>
              <a:cxnLst/>
              <a:rect r="r" b="b" t="t" l="l"/>
              <a:pathLst>
                <a:path h="1266930" w="4489443">
                  <a:moveTo>
                    <a:pt x="0" y="0"/>
                  </a:moveTo>
                  <a:lnTo>
                    <a:pt x="4489443" y="0"/>
                  </a:lnTo>
                  <a:lnTo>
                    <a:pt x="4489443" y="1266930"/>
                  </a:lnTo>
                  <a:lnTo>
                    <a:pt x="0" y="1266930"/>
                  </a:lnTo>
                  <a:close/>
                </a:path>
              </a:pathLst>
            </a:custGeom>
            <a:solidFill>
              <a:srgbClr val="31136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489443" cy="1295505"/>
            </a:xfrm>
            <a:prstGeom prst="rect">
              <a:avLst/>
            </a:prstGeom>
          </p:spPr>
          <p:txBody>
            <a:bodyPr anchor="ctr" rtlCol="false" tIns="29869" lIns="29869" bIns="29869" rIns="29869"/>
            <a:lstStyle/>
            <a:p>
              <a:pPr algn="ctr">
                <a:lnSpc>
                  <a:spcPts val="18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5349" y="4020448"/>
            <a:ext cx="2442130" cy="2389563"/>
            <a:chOff x="0" y="0"/>
            <a:chExt cx="1030733" cy="10085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0733" cy="1008546"/>
            </a:xfrm>
            <a:custGeom>
              <a:avLst/>
              <a:gdLst/>
              <a:ahLst/>
              <a:cxnLst/>
              <a:rect r="r" b="b" t="t" l="l"/>
              <a:pathLst>
                <a:path h="1008546" w="1030733">
                  <a:moveTo>
                    <a:pt x="0" y="0"/>
                  </a:moveTo>
                  <a:lnTo>
                    <a:pt x="1030733" y="0"/>
                  </a:lnTo>
                  <a:lnTo>
                    <a:pt x="1030733" y="1008546"/>
                  </a:lnTo>
                  <a:lnTo>
                    <a:pt x="0" y="1008546"/>
                  </a:lnTo>
                  <a:close/>
                </a:path>
              </a:pathLst>
            </a:custGeom>
            <a:solidFill>
              <a:srgbClr val="F2F0F4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030733" cy="1008546"/>
            </a:xfrm>
            <a:prstGeom prst="rect">
              <a:avLst/>
            </a:prstGeom>
          </p:spPr>
          <p:txBody>
            <a:bodyPr anchor="ctr" rtlCol="false" tIns="31700" lIns="31700" bIns="31700" rIns="31700"/>
            <a:lstStyle/>
            <a:p>
              <a:pPr algn="ctr">
                <a:lnSpc>
                  <a:spcPts val="16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731489" y="4290064"/>
            <a:ext cx="759672" cy="755529"/>
          </a:xfrm>
          <a:custGeom>
            <a:avLst/>
            <a:gdLst/>
            <a:ahLst/>
            <a:cxnLst/>
            <a:rect r="r" b="b" t="t" l="l"/>
            <a:pathLst>
              <a:path h="755529" w="759672">
                <a:moveTo>
                  <a:pt x="0" y="0"/>
                </a:moveTo>
                <a:lnTo>
                  <a:pt x="759672" y="0"/>
                </a:lnTo>
                <a:lnTo>
                  <a:pt x="759672" y="755529"/>
                </a:lnTo>
                <a:lnTo>
                  <a:pt x="0" y="755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2298" y="4795387"/>
            <a:ext cx="827416" cy="881936"/>
          </a:xfrm>
          <a:custGeom>
            <a:avLst/>
            <a:gdLst/>
            <a:ahLst/>
            <a:cxnLst/>
            <a:rect r="r" b="b" t="t" l="l"/>
            <a:pathLst>
              <a:path h="881936" w="827416">
                <a:moveTo>
                  <a:pt x="0" y="0"/>
                </a:moveTo>
                <a:lnTo>
                  <a:pt x="827416" y="0"/>
                </a:lnTo>
                <a:lnTo>
                  <a:pt x="827416" y="881936"/>
                </a:lnTo>
                <a:lnTo>
                  <a:pt x="0" y="881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4830" y="5593181"/>
            <a:ext cx="1086495" cy="677578"/>
          </a:xfrm>
          <a:custGeom>
            <a:avLst/>
            <a:gdLst/>
            <a:ahLst/>
            <a:cxnLst/>
            <a:rect r="r" b="b" t="t" l="l"/>
            <a:pathLst>
              <a:path h="677578" w="1086495">
                <a:moveTo>
                  <a:pt x="0" y="0"/>
                </a:moveTo>
                <a:lnTo>
                  <a:pt x="1086495" y="0"/>
                </a:lnTo>
                <a:lnTo>
                  <a:pt x="1086495" y="677578"/>
                </a:lnTo>
                <a:lnTo>
                  <a:pt x="0" y="6775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922473" y="2083499"/>
            <a:ext cx="7939289" cy="101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Nosso sistema corrige erros de sintaxe e lógica nos scripts e fornece explicações detalhadas sobre os problemas encontrados, incluindo sugestões automáticas de correção e recomendações de boas práticas de programação.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22473" y="4290064"/>
            <a:ext cx="3049767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Aceitação de Linguagens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22473" y="4799633"/>
            <a:ext cx="7939289" cy="101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Nosso sistema aceita e processa scripts em várias linguagens de programação, permitindo aos alunos submeterem códigos escritos em diferentes sintaxes para análise e correção.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D0A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738" y="315813"/>
            <a:ext cx="8358323" cy="5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0"/>
              </a:lnSpc>
            </a:pPr>
            <a:r>
              <a:rPr lang="en-US" sz="3399" b="true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Qualidades do Sistema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07088" y="1187855"/>
            <a:ext cx="8467563" cy="2389563"/>
            <a:chOff x="0" y="0"/>
            <a:chExt cx="4489443" cy="12669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9443" cy="1266930"/>
            </a:xfrm>
            <a:custGeom>
              <a:avLst/>
              <a:gdLst/>
              <a:ahLst/>
              <a:cxnLst/>
              <a:rect r="r" b="b" t="t" l="l"/>
              <a:pathLst>
                <a:path h="1266930" w="4489443">
                  <a:moveTo>
                    <a:pt x="0" y="0"/>
                  </a:moveTo>
                  <a:lnTo>
                    <a:pt x="4489443" y="0"/>
                  </a:lnTo>
                  <a:lnTo>
                    <a:pt x="4489443" y="1266930"/>
                  </a:lnTo>
                  <a:lnTo>
                    <a:pt x="0" y="1266930"/>
                  </a:lnTo>
                  <a:close/>
                </a:path>
              </a:pathLst>
            </a:custGeom>
            <a:solidFill>
              <a:srgbClr val="31136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489443" cy="1295505"/>
            </a:xfrm>
            <a:prstGeom prst="rect">
              <a:avLst/>
            </a:prstGeom>
          </p:spPr>
          <p:txBody>
            <a:bodyPr anchor="ctr" rtlCol="false" tIns="29869" lIns="29869" bIns="29869" rIns="29869"/>
            <a:lstStyle/>
            <a:p>
              <a:pPr algn="ctr">
                <a:lnSpc>
                  <a:spcPts val="187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922473" y="1445230"/>
            <a:ext cx="2175262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Interface Simples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607088" y="3920318"/>
            <a:ext cx="8467563" cy="2389563"/>
            <a:chOff x="0" y="0"/>
            <a:chExt cx="4489443" cy="12669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489443" cy="1266930"/>
            </a:xfrm>
            <a:custGeom>
              <a:avLst/>
              <a:gdLst/>
              <a:ahLst/>
              <a:cxnLst/>
              <a:rect r="r" b="b" t="t" l="l"/>
              <a:pathLst>
                <a:path h="1266930" w="4489443">
                  <a:moveTo>
                    <a:pt x="0" y="0"/>
                  </a:moveTo>
                  <a:lnTo>
                    <a:pt x="4489443" y="0"/>
                  </a:lnTo>
                  <a:lnTo>
                    <a:pt x="4489443" y="1266930"/>
                  </a:lnTo>
                  <a:lnTo>
                    <a:pt x="0" y="1266930"/>
                  </a:lnTo>
                  <a:close/>
                </a:path>
              </a:pathLst>
            </a:custGeom>
            <a:solidFill>
              <a:srgbClr val="31136C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489443" cy="1295505"/>
            </a:xfrm>
            <a:prstGeom prst="rect">
              <a:avLst/>
            </a:prstGeom>
          </p:spPr>
          <p:txBody>
            <a:bodyPr anchor="ctr" rtlCol="false" tIns="29869" lIns="29869" bIns="29869" rIns="29869"/>
            <a:lstStyle/>
            <a:p>
              <a:pPr algn="ctr">
                <a:lnSpc>
                  <a:spcPts val="187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55349" y="3920318"/>
            <a:ext cx="2442130" cy="2389563"/>
            <a:chOff x="0" y="0"/>
            <a:chExt cx="1030733" cy="10085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30733" cy="1008546"/>
            </a:xfrm>
            <a:custGeom>
              <a:avLst/>
              <a:gdLst/>
              <a:ahLst/>
              <a:cxnLst/>
              <a:rect r="r" b="b" t="t" l="l"/>
              <a:pathLst>
                <a:path h="1008546" w="1030733">
                  <a:moveTo>
                    <a:pt x="0" y="0"/>
                  </a:moveTo>
                  <a:lnTo>
                    <a:pt x="1030733" y="0"/>
                  </a:lnTo>
                  <a:lnTo>
                    <a:pt x="1030733" y="1008546"/>
                  </a:lnTo>
                  <a:lnTo>
                    <a:pt x="0" y="1008546"/>
                  </a:lnTo>
                  <a:close/>
                </a:path>
              </a:pathLst>
            </a:custGeom>
            <a:solidFill>
              <a:srgbClr val="DCD7E5"/>
            </a:solidFill>
            <a:ln w="2857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030733" cy="1008546"/>
            </a:xfrm>
            <a:prstGeom prst="rect">
              <a:avLst/>
            </a:prstGeom>
          </p:spPr>
          <p:txBody>
            <a:bodyPr anchor="ctr" rtlCol="false" tIns="31700" lIns="31700" bIns="31700" rIns="31700"/>
            <a:lstStyle/>
            <a:p>
              <a:pPr algn="ctr">
                <a:lnSpc>
                  <a:spcPts val="1693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22473" y="1940493"/>
            <a:ext cx="7939289" cy="1017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Nosso sistema possui uma interface web intuitiva e fácil de usar, proporcionando uma experiência agradável e eficiente para os alunos ao submeterem seus códigos e receberem feedback imediato.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22473" y="4189935"/>
            <a:ext cx="2852814" cy="29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Heebo Bold"/>
                <a:ea typeface="Heebo Bold"/>
                <a:cs typeface="Heebo Bold"/>
                <a:sym typeface="Heebo Bold"/>
              </a:rPr>
              <a:t>Velocidade de Resposta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22473" y="4699503"/>
            <a:ext cx="7939289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Nosso sistema oferece correções rápidas, com um tempo médio de resposta de aproximadamente 2 a 5 segundos. I</a:t>
            </a:r>
            <a:r>
              <a:rPr lang="en-US" sz="1800">
                <a:solidFill>
                  <a:srgbClr val="FFFFFF"/>
                </a:solidFill>
                <a:latin typeface="Heebo Light"/>
                <a:ea typeface="Heebo Light"/>
                <a:cs typeface="Heebo Light"/>
                <a:sym typeface="Heebo Light"/>
              </a:rPr>
              <a:t>sso garante que os alunos recebam correções imediatas e possam continuar seu aprendizado sem interrupções.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03034" y="1187855"/>
            <a:ext cx="2442130" cy="2389563"/>
          </a:xfrm>
          <a:custGeom>
            <a:avLst/>
            <a:gdLst/>
            <a:ahLst/>
            <a:cxnLst/>
            <a:rect r="r" b="b" t="t" l="l"/>
            <a:pathLst>
              <a:path h="2389563" w="2442130">
                <a:moveTo>
                  <a:pt x="0" y="0"/>
                </a:moveTo>
                <a:lnTo>
                  <a:pt x="2442129" y="0"/>
                </a:lnTo>
                <a:lnTo>
                  <a:pt x="2442129" y="2389563"/>
                </a:lnTo>
                <a:lnTo>
                  <a:pt x="0" y="2389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705" r="-17486" b="-69177"/>
            </a:stretch>
          </a:blipFill>
          <a:ln w="28575" cap="sq">
            <a:solidFill>
              <a:srgbClr val="FFFFFF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55349" y="3920318"/>
            <a:ext cx="2442130" cy="2386115"/>
          </a:xfrm>
          <a:custGeom>
            <a:avLst/>
            <a:gdLst/>
            <a:ahLst/>
            <a:cxnLst/>
            <a:rect r="r" b="b" t="t" l="l"/>
            <a:pathLst>
              <a:path h="2386115" w="2442130">
                <a:moveTo>
                  <a:pt x="0" y="0"/>
                </a:moveTo>
                <a:lnTo>
                  <a:pt x="2442130" y="0"/>
                </a:lnTo>
                <a:lnTo>
                  <a:pt x="2442130" y="2386115"/>
                </a:lnTo>
                <a:lnTo>
                  <a:pt x="0" y="2386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42" t="-52654" r="-25948" b="0"/>
            </a:stretch>
          </a:blipFill>
          <a:ln w="28575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578649" y="6400486"/>
            <a:ext cx="610827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b="true" sz="2499">
                <a:solidFill>
                  <a:srgbClr val="F2F0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DAGdUEx6iqs</dc:identifier>
  <dcterms:modified xsi:type="dcterms:W3CDTF">2011-08-01T06:04:30Z</dcterms:modified>
  <cp:revision>1</cp:revision>
  <dc:title>Sistema de Correção de Codigo</dc:title>
</cp:coreProperties>
</file>